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1" r:id="rId1"/>
  </p:sldMasterIdLst>
  <p:notesMasterIdLst>
    <p:notesMasterId r:id="rId146"/>
  </p:notesMasterIdLst>
  <p:sldIdLst>
    <p:sldId id="265" r:id="rId2"/>
    <p:sldId id="380" r:id="rId3"/>
    <p:sldId id="278" r:id="rId4"/>
    <p:sldId id="279" r:id="rId5"/>
    <p:sldId id="277" r:id="rId6"/>
    <p:sldId id="280" r:id="rId7"/>
    <p:sldId id="281" r:id="rId8"/>
    <p:sldId id="282" r:id="rId9"/>
    <p:sldId id="283" r:id="rId10"/>
    <p:sldId id="284" r:id="rId11"/>
    <p:sldId id="285" r:id="rId12"/>
    <p:sldId id="286" r:id="rId13"/>
    <p:sldId id="287" r:id="rId14"/>
    <p:sldId id="288" r:id="rId15"/>
    <p:sldId id="289" r:id="rId16"/>
    <p:sldId id="290" r:id="rId17"/>
    <p:sldId id="291" r:id="rId18"/>
    <p:sldId id="267" r:id="rId19"/>
    <p:sldId id="257" r:id="rId20"/>
    <p:sldId id="268" r:id="rId21"/>
    <p:sldId id="269" r:id="rId22"/>
    <p:sldId id="292" r:id="rId23"/>
    <p:sldId id="256" r:id="rId24"/>
    <p:sldId id="270" r:id="rId25"/>
    <p:sldId id="258" r:id="rId26"/>
    <p:sldId id="259" r:id="rId27"/>
    <p:sldId id="260" r:id="rId28"/>
    <p:sldId id="261" r:id="rId29"/>
    <p:sldId id="262" r:id="rId30"/>
    <p:sldId id="263" r:id="rId31"/>
    <p:sldId id="264" r:id="rId32"/>
    <p:sldId id="271" r:id="rId33"/>
    <p:sldId id="295" r:id="rId34"/>
    <p:sldId id="272" r:id="rId35"/>
    <p:sldId id="293" r:id="rId36"/>
    <p:sldId id="294" r:id="rId37"/>
    <p:sldId id="273" r:id="rId38"/>
    <p:sldId id="274" r:id="rId39"/>
    <p:sldId id="275" r:id="rId40"/>
    <p:sldId id="276"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5" r:id="rId57"/>
    <p:sldId id="311" r:id="rId58"/>
    <p:sldId id="312" r:id="rId59"/>
    <p:sldId id="313" r:id="rId60"/>
    <p:sldId id="314" r:id="rId61"/>
    <p:sldId id="316" r:id="rId62"/>
    <p:sldId id="317" r:id="rId63"/>
    <p:sldId id="318" r:id="rId64"/>
    <p:sldId id="319" r:id="rId65"/>
    <p:sldId id="323" r:id="rId66"/>
    <p:sldId id="324" r:id="rId67"/>
    <p:sldId id="325" r:id="rId68"/>
    <p:sldId id="326" r:id="rId69"/>
    <p:sldId id="320" r:id="rId70"/>
    <p:sldId id="321" r:id="rId71"/>
    <p:sldId id="322" r:id="rId72"/>
    <p:sldId id="327" r:id="rId73"/>
    <p:sldId id="328" r:id="rId74"/>
    <p:sldId id="329" r:id="rId75"/>
    <p:sldId id="330" r:id="rId76"/>
    <p:sldId id="331" r:id="rId77"/>
    <p:sldId id="355" r:id="rId78"/>
    <p:sldId id="356" r:id="rId79"/>
    <p:sldId id="357" r:id="rId80"/>
    <p:sldId id="358" r:id="rId81"/>
    <p:sldId id="359" r:id="rId82"/>
    <p:sldId id="360" r:id="rId83"/>
    <p:sldId id="361" r:id="rId84"/>
    <p:sldId id="362" r:id="rId85"/>
    <p:sldId id="363" r:id="rId86"/>
    <p:sldId id="364" r:id="rId87"/>
    <p:sldId id="365" r:id="rId88"/>
    <p:sldId id="366" r:id="rId89"/>
    <p:sldId id="367" r:id="rId90"/>
    <p:sldId id="368" r:id="rId91"/>
    <p:sldId id="369" r:id="rId92"/>
    <p:sldId id="370" r:id="rId93"/>
    <p:sldId id="371" r:id="rId94"/>
    <p:sldId id="372" r:id="rId95"/>
    <p:sldId id="373" r:id="rId96"/>
    <p:sldId id="374" r:id="rId97"/>
    <p:sldId id="375" r:id="rId98"/>
    <p:sldId id="376" r:id="rId99"/>
    <p:sldId id="377" r:id="rId100"/>
    <p:sldId id="378" r:id="rId101"/>
    <p:sldId id="379" r:id="rId102"/>
    <p:sldId id="336" r:id="rId103"/>
    <p:sldId id="332" r:id="rId104"/>
    <p:sldId id="333" r:id="rId105"/>
    <p:sldId id="334" r:id="rId106"/>
    <p:sldId id="335" r:id="rId107"/>
    <p:sldId id="337" r:id="rId108"/>
    <p:sldId id="338" r:id="rId109"/>
    <p:sldId id="339" r:id="rId110"/>
    <p:sldId id="340" r:id="rId111"/>
    <p:sldId id="341" r:id="rId112"/>
    <p:sldId id="342" r:id="rId113"/>
    <p:sldId id="343" r:id="rId114"/>
    <p:sldId id="344" r:id="rId115"/>
    <p:sldId id="345" r:id="rId116"/>
    <p:sldId id="346" r:id="rId117"/>
    <p:sldId id="347" r:id="rId118"/>
    <p:sldId id="348" r:id="rId119"/>
    <p:sldId id="349" r:id="rId120"/>
    <p:sldId id="350" r:id="rId121"/>
    <p:sldId id="351" r:id="rId122"/>
    <p:sldId id="352" r:id="rId123"/>
    <p:sldId id="353" r:id="rId124"/>
    <p:sldId id="354" r:id="rId125"/>
    <p:sldId id="381" r:id="rId126"/>
    <p:sldId id="382" r:id="rId127"/>
    <p:sldId id="389" r:id="rId128"/>
    <p:sldId id="390" r:id="rId129"/>
    <p:sldId id="391" r:id="rId130"/>
    <p:sldId id="383" r:id="rId131"/>
    <p:sldId id="393" r:id="rId132"/>
    <p:sldId id="392" r:id="rId133"/>
    <p:sldId id="384" r:id="rId134"/>
    <p:sldId id="386" r:id="rId135"/>
    <p:sldId id="387" r:id="rId136"/>
    <p:sldId id="388" r:id="rId137"/>
    <p:sldId id="385" r:id="rId138"/>
    <p:sldId id="394" r:id="rId139"/>
    <p:sldId id="395" r:id="rId140"/>
    <p:sldId id="396" r:id="rId141"/>
    <p:sldId id="400" r:id="rId142"/>
    <p:sldId id="397" r:id="rId143"/>
    <p:sldId id="398" r:id="rId144"/>
    <p:sldId id="399" r:id="rId145"/>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Garamond" pitchFamily="18" charset="0"/>
        <a:ea typeface="+mn-ea"/>
        <a:cs typeface="+mn-cs"/>
      </a:defRPr>
    </a:lvl1pPr>
    <a:lvl2pPr marL="457200" algn="l" rtl="0" eaLnBrk="0" fontAlgn="base" hangingPunct="0">
      <a:spcBef>
        <a:spcPct val="0"/>
      </a:spcBef>
      <a:spcAft>
        <a:spcPct val="0"/>
      </a:spcAft>
      <a:defRPr kern="1200">
        <a:solidFill>
          <a:schemeClr val="tx1"/>
        </a:solidFill>
        <a:latin typeface="Garamond" pitchFamily="18" charset="0"/>
        <a:ea typeface="+mn-ea"/>
        <a:cs typeface="+mn-cs"/>
      </a:defRPr>
    </a:lvl2pPr>
    <a:lvl3pPr marL="914400" algn="l" rtl="0" eaLnBrk="0" fontAlgn="base" hangingPunct="0">
      <a:spcBef>
        <a:spcPct val="0"/>
      </a:spcBef>
      <a:spcAft>
        <a:spcPct val="0"/>
      </a:spcAft>
      <a:defRPr kern="1200">
        <a:solidFill>
          <a:schemeClr val="tx1"/>
        </a:solidFill>
        <a:latin typeface="Garamond" pitchFamily="18" charset="0"/>
        <a:ea typeface="+mn-ea"/>
        <a:cs typeface="+mn-cs"/>
      </a:defRPr>
    </a:lvl3pPr>
    <a:lvl4pPr marL="1371600" algn="l" rtl="0" eaLnBrk="0" fontAlgn="base" hangingPunct="0">
      <a:spcBef>
        <a:spcPct val="0"/>
      </a:spcBef>
      <a:spcAft>
        <a:spcPct val="0"/>
      </a:spcAft>
      <a:defRPr kern="1200">
        <a:solidFill>
          <a:schemeClr val="tx1"/>
        </a:solidFill>
        <a:latin typeface="Garamond" pitchFamily="18" charset="0"/>
        <a:ea typeface="+mn-ea"/>
        <a:cs typeface="+mn-cs"/>
      </a:defRPr>
    </a:lvl4pPr>
    <a:lvl5pPr marL="1828800" algn="l" rtl="0" eaLnBrk="0" fontAlgn="base" hangingPunct="0">
      <a:spcBef>
        <a:spcPct val="0"/>
      </a:spcBef>
      <a:spcAft>
        <a:spcPct val="0"/>
      </a:spcAft>
      <a:defRPr kern="1200">
        <a:solidFill>
          <a:schemeClr val="tx1"/>
        </a:solidFill>
        <a:latin typeface="Garamond" pitchFamily="18" charset="0"/>
        <a:ea typeface="+mn-ea"/>
        <a:cs typeface="+mn-cs"/>
      </a:defRPr>
    </a:lvl5pPr>
    <a:lvl6pPr marL="2286000" algn="l" defTabSz="914400" rtl="0" eaLnBrk="1" latinLnBrk="0" hangingPunct="1">
      <a:defRPr kern="1200">
        <a:solidFill>
          <a:schemeClr val="tx1"/>
        </a:solidFill>
        <a:latin typeface="Garamond" pitchFamily="18" charset="0"/>
        <a:ea typeface="+mn-ea"/>
        <a:cs typeface="+mn-cs"/>
      </a:defRPr>
    </a:lvl6pPr>
    <a:lvl7pPr marL="2743200" algn="l" defTabSz="914400" rtl="0" eaLnBrk="1" latinLnBrk="0" hangingPunct="1">
      <a:defRPr kern="1200">
        <a:solidFill>
          <a:schemeClr val="tx1"/>
        </a:solidFill>
        <a:latin typeface="Garamond" pitchFamily="18" charset="0"/>
        <a:ea typeface="+mn-ea"/>
        <a:cs typeface="+mn-cs"/>
      </a:defRPr>
    </a:lvl7pPr>
    <a:lvl8pPr marL="3200400" algn="l" defTabSz="914400" rtl="0" eaLnBrk="1" latinLnBrk="0" hangingPunct="1">
      <a:defRPr kern="1200">
        <a:solidFill>
          <a:schemeClr val="tx1"/>
        </a:solidFill>
        <a:latin typeface="Garamond" pitchFamily="18" charset="0"/>
        <a:ea typeface="+mn-ea"/>
        <a:cs typeface="+mn-cs"/>
      </a:defRPr>
    </a:lvl8pPr>
    <a:lvl9pPr marL="3657600" algn="l" defTabSz="914400" rtl="0" eaLnBrk="1" latinLnBrk="0" hangingPunct="1">
      <a:defRPr kern="1200">
        <a:solidFill>
          <a:schemeClr val="tx1"/>
        </a:solidFill>
        <a:latin typeface="Garamond"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8E1804"/>
    <a:srgbClr val="666699"/>
    <a:srgbClr val="336699"/>
    <a:srgbClr val="6699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89" autoAdjust="0"/>
    <p:restoredTop sz="94660"/>
  </p:normalViewPr>
  <p:slideViewPr>
    <p:cSldViewPr>
      <p:cViewPr varScale="1">
        <p:scale>
          <a:sx n="43" d="100"/>
          <a:sy n="43" d="100"/>
        </p:scale>
        <p:origin x="-1176"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156676" name="Rectangle 4"/>
          <p:cNvSpPr>
            <a:spLocks noRo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pPr>
              <a:defRPr/>
            </a:pPr>
            <a:fld id="{0CEC43DF-FFE5-4699-8221-9561AFF787D3}" type="slidenum">
              <a:rPr lang="en-US"/>
              <a:pPr>
                <a:defRPr/>
              </a:pPr>
              <a:t>‹#›</a:t>
            </a:fld>
            <a:endParaRPr lang="en-US"/>
          </a:p>
        </p:txBody>
      </p:sp>
    </p:spTree>
    <p:extLst>
      <p:ext uri="{BB962C8B-B14F-4D97-AF65-F5344CB8AC3E}">
        <p14:creationId xmlns:p14="http://schemas.microsoft.com/office/powerpoint/2010/main" val="7934206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fld id="{C58A839E-61B2-40BB-862F-474E8EA9A7D0}" type="slidenum">
              <a:rPr lang="en-US" smtClean="0">
                <a:latin typeface="Arial" charset="0"/>
              </a:rPr>
              <a:pPr/>
              <a:t>1</a:t>
            </a:fld>
            <a:endParaRPr lang="en-US" smtClean="0">
              <a:latin typeface="Arial" charset="0"/>
            </a:endParaRPr>
          </a:p>
        </p:txBody>
      </p:sp>
      <p:sp>
        <p:nvSpPr>
          <p:cNvPr id="157699" name="Rectangle 2"/>
          <p:cNvSpPr>
            <a:spLocks noRot="1" noChangeArrowheads="1" noTextEdit="1"/>
          </p:cNvSpPr>
          <p:nvPr>
            <p:ph type="sldImg"/>
          </p:nvPr>
        </p:nvSpPr>
        <p:spPr>
          <a:ln/>
        </p:spPr>
      </p:sp>
      <p:sp>
        <p:nvSpPr>
          <p:cNvPr id="157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fld id="{EEC1C5D8-2EE7-439A-B223-5F9284B546C4}" type="slidenum">
              <a:rPr lang="en-US" smtClean="0">
                <a:latin typeface="Arial" charset="0"/>
              </a:rPr>
              <a:pPr/>
              <a:t>31</a:t>
            </a:fld>
            <a:endParaRPr lang="en-US" smtClean="0">
              <a:latin typeface="Arial" charset="0"/>
            </a:endParaRPr>
          </a:p>
        </p:txBody>
      </p:sp>
      <p:sp>
        <p:nvSpPr>
          <p:cNvPr id="166915" name="Rectangle 2"/>
          <p:cNvSpPr>
            <a:spLocks noRot="1" noChangeArrowheads="1" noTextEdit="1"/>
          </p:cNvSpPr>
          <p:nvPr>
            <p:ph type="sldImg"/>
          </p:nvPr>
        </p:nvSpPr>
        <p:spPr>
          <a:ln/>
        </p:spPr>
      </p:sp>
      <p:sp>
        <p:nvSpPr>
          <p:cNvPr id="166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fld id="{03C654FA-99D4-45D2-BA3D-43DBA0C8AE76}" type="slidenum">
              <a:rPr lang="en-US" smtClean="0">
                <a:latin typeface="Arial" charset="0"/>
              </a:rPr>
              <a:pPr/>
              <a:t>19</a:t>
            </a:fld>
            <a:endParaRPr lang="en-US" smtClean="0">
              <a:latin typeface="Arial" charset="0"/>
            </a:endParaRPr>
          </a:p>
        </p:txBody>
      </p:sp>
      <p:sp>
        <p:nvSpPr>
          <p:cNvPr id="158723" name="Rectangle 2"/>
          <p:cNvSpPr>
            <a:spLocks noRot="1" noChangeArrowheads="1" noTextEdit="1"/>
          </p:cNvSpPr>
          <p:nvPr>
            <p:ph type="sldImg"/>
          </p:nvPr>
        </p:nvSpPr>
        <p:spPr>
          <a:ln/>
        </p:spPr>
      </p:sp>
      <p:sp>
        <p:nvSpPr>
          <p:cNvPr id="158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fld id="{D70EAD68-C776-43F7-AAB4-3AEB28B26A17}" type="slidenum">
              <a:rPr lang="en-US" smtClean="0">
                <a:latin typeface="Arial" charset="0"/>
              </a:rPr>
              <a:pPr/>
              <a:t>23</a:t>
            </a:fld>
            <a:endParaRPr lang="en-US" smtClean="0">
              <a:latin typeface="Arial" charset="0"/>
            </a:endParaRPr>
          </a:p>
        </p:txBody>
      </p:sp>
      <p:sp>
        <p:nvSpPr>
          <p:cNvPr id="159747" name="Rectangle 2"/>
          <p:cNvSpPr>
            <a:spLocks noRot="1" noChangeArrowheads="1" noTextEdit="1"/>
          </p:cNvSpPr>
          <p:nvPr>
            <p:ph type="sldImg"/>
          </p:nvPr>
        </p:nvSpPr>
        <p:spPr>
          <a:ln/>
        </p:spPr>
      </p:sp>
      <p:sp>
        <p:nvSpPr>
          <p:cNvPr id="159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fld id="{9D47C6BD-3CF6-473C-96F5-B1AEAF27ED6E}" type="slidenum">
              <a:rPr lang="en-US" smtClean="0">
                <a:latin typeface="Arial" charset="0"/>
              </a:rPr>
              <a:pPr/>
              <a:t>25</a:t>
            </a:fld>
            <a:endParaRPr lang="en-US" smtClean="0">
              <a:latin typeface="Arial" charset="0"/>
            </a:endParaRPr>
          </a:p>
        </p:txBody>
      </p:sp>
      <p:sp>
        <p:nvSpPr>
          <p:cNvPr id="160771" name="Rectangle 2"/>
          <p:cNvSpPr>
            <a:spLocks noRot="1" noChangeArrowheads="1" noTextEdit="1"/>
          </p:cNvSpPr>
          <p:nvPr>
            <p:ph type="sldImg"/>
          </p:nvPr>
        </p:nvSpPr>
        <p:spPr>
          <a:ln/>
        </p:spPr>
      </p:sp>
      <p:sp>
        <p:nvSpPr>
          <p:cNvPr id="160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fld id="{FE6D2D38-1E9A-49DB-8189-A3A324133BB0}" type="slidenum">
              <a:rPr lang="en-US" smtClean="0">
                <a:latin typeface="Arial" charset="0"/>
              </a:rPr>
              <a:pPr/>
              <a:t>26</a:t>
            </a:fld>
            <a:endParaRPr lang="en-US" smtClean="0">
              <a:latin typeface="Arial" charset="0"/>
            </a:endParaRPr>
          </a:p>
        </p:txBody>
      </p:sp>
      <p:sp>
        <p:nvSpPr>
          <p:cNvPr id="161795" name="Rectangle 2"/>
          <p:cNvSpPr>
            <a:spLocks noRot="1" noChangeArrowheads="1" noTextEdit="1"/>
          </p:cNvSpPr>
          <p:nvPr>
            <p:ph type="sldImg"/>
          </p:nvPr>
        </p:nvSpPr>
        <p:spPr>
          <a:ln/>
        </p:spPr>
      </p:sp>
      <p:sp>
        <p:nvSpPr>
          <p:cNvPr id="161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fld id="{7C5337F4-40B6-4125-8C36-E79321EF946C}" type="slidenum">
              <a:rPr lang="en-US" smtClean="0">
                <a:latin typeface="Arial" charset="0"/>
              </a:rPr>
              <a:pPr/>
              <a:t>27</a:t>
            </a:fld>
            <a:endParaRPr lang="en-US" smtClean="0">
              <a:latin typeface="Arial" charset="0"/>
            </a:endParaRPr>
          </a:p>
        </p:txBody>
      </p:sp>
      <p:sp>
        <p:nvSpPr>
          <p:cNvPr id="162819" name="Rectangle 2"/>
          <p:cNvSpPr>
            <a:spLocks noRot="1" noChangeArrowheads="1" noTextEdit="1"/>
          </p:cNvSpPr>
          <p:nvPr>
            <p:ph type="sldImg"/>
          </p:nvPr>
        </p:nvSpPr>
        <p:spPr>
          <a:ln/>
        </p:spPr>
      </p:sp>
      <p:sp>
        <p:nvSpPr>
          <p:cNvPr id="162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fld id="{E6830156-AEE2-4CE7-A65C-ACE7D1DFB348}" type="slidenum">
              <a:rPr lang="en-US" smtClean="0">
                <a:latin typeface="Arial" charset="0"/>
              </a:rPr>
              <a:pPr/>
              <a:t>28</a:t>
            </a:fld>
            <a:endParaRPr lang="en-US" smtClean="0">
              <a:latin typeface="Arial" charset="0"/>
            </a:endParaRPr>
          </a:p>
        </p:txBody>
      </p:sp>
      <p:sp>
        <p:nvSpPr>
          <p:cNvPr id="163843" name="Rectangle 2"/>
          <p:cNvSpPr>
            <a:spLocks noRot="1" noChangeArrowheads="1" noTextEdit="1"/>
          </p:cNvSpPr>
          <p:nvPr>
            <p:ph type="sldImg"/>
          </p:nvPr>
        </p:nvSpPr>
        <p:spPr>
          <a:ln/>
        </p:spPr>
      </p:sp>
      <p:sp>
        <p:nvSpPr>
          <p:cNvPr id="163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fld id="{FB0639C2-53B9-4F58-A5B7-84C20F44362D}" type="slidenum">
              <a:rPr lang="en-US" smtClean="0">
                <a:latin typeface="Arial" charset="0"/>
              </a:rPr>
              <a:pPr/>
              <a:t>29</a:t>
            </a:fld>
            <a:endParaRPr lang="en-US" smtClean="0">
              <a:latin typeface="Arial" charset="0"/>
            </a:endParaRPr>
          </a:p>
        </p:txBody>
      </p:sp>
      <p:sp>
        <p:nvSpPr>
          <p:cNvPr id="164867" name="Rectangle 2"/>
          <p:cNvSpPr>
            <a:spLocks noRot="1" noChangeArrowheads="1" noTextEdit="1"/>
          </p:cNvSpPr>
          <p:nvPr>
            <p:ph type="sldImg"/>
          </p:nvPr>
        </p:nvSpPr>
        <p:spPr>
          <a:ln/>
        </p:spPr>
      </p:sp>
      <p:sp>
        <p:nvSpPr>
          <p:cNvPr id="164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fld id="{AF07C9BC-AF81-486F-AFEC-A11109C27538}" type="slidenum">
              <a:rPr lang="en-US" smtClean="0">
                <a:latin typeface="Arial" charset="0"/>
              </a:rPr>
              <a:pPr/>
              <a:t>30</a:t>
            </a:fld>
            <a:endParaRPr lang="en-US" smtClean="0">
              <a:latin typeface="Arial" charset="0"/>
            </a:endParaRPr>
          </a:p>
        </p:txBody>
      </p:sp>
      <p:sp>
        <p:nvSpPr>
          <p:cNvPr id="165891" name="Rectangle 2"/>
          <p:cNvSpPr>
            <a:spLocks noRot="1" noChangeArrowheads="1" noTextEdit="1"/>
          </p:cNvSpPr>
          <p:nvPr>
            <p:ph type="sldImg"/>
          </p:nvPr>
        </p:nvSpPr>
        <p:spPr>
          <a:ln/>
        </p:spPr>
      </p:sp>
      <p:sp>
        <p:nvSpPr>
          <p:cNvPr id="165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0825" cy="6850063"/>
            <a:chOff x="0" y="0"/>
            <a:chExt cx="5758" cy="4315"/>
          </a:xfrm>
        </p:grpSpPr>
        <p:grpSp>
          <p:nvGrpSpPr>
            <p:cNvPr id="5" name="Group 3"/>
            <p:cNvGrpSpPr>
              <a:grpSpLocks/>
            </p:cNvGrpSpPr>
            <p:nvPr userDrawn="1"/>
          </p:nvGrpSpPr>
          <p:grpSpPr bwMode="auto">
            <a:xfrm>
              <a:off x="1728" y="2230"/>
              <a:ext cx="4027" cy="2085"/>
              <a:chOff x="1728" y="2230"/>
              <a:chExt cx="4027" cy="2085"/>
            </a:xfrm>
          </p:grpSpPr>
          <p:sp>
            <p:nvSpPr>
              <p:cNvPr id="8" name="Freeform 4"/>
              <p:cNvSpPr>
                <a:spLocks/>
              </p:cNvSpPr>
              <p:nvPr/>
            </p:nvSpPr>
            <p:spPr bwMode="hidden">
              <a:xfrm>
                <a:off x="1728" y="2644"/>
                <a:ext cx="2882" cy="1671"/>
              </a:xfrm>
              <a:custGeom>
                <a:avLst/>
                <a:gdLst/>
                <a:ahLst/>
                <a:cxnLst>
                  <a:cxn ang="0">
                    <a:pos x="2740" y="528"/>
                  </a:cxn>
                  <a:cxn ang="0">
                    <a:pos x="2632" y="484"/>
                  </a:cxn>
                  <a:cxn ang="0">
                    <a:pos x="2480" y="424"/>
                  </a:cxn>
                  <a:cxn ang="0">
                    <a:pos x="2203" y="343"/>
                  </a:cxn>
                  <a:cxn ang="0">
                    <a:pos x="1970" y="277"/>
                  </a:cxn>
                  <a:cxn ang="0">
                    <a:pos x="1807" y="212"/>
                  </a:cxn>
                  <a:cxn ang="0">
                    <a:pos x="1693" y="152"/>
                  </a:cxn>
                  <a:cxn ang="0">
                    <a:pos x="1628" y="103"/>
                  </a:cxn>
                  <a:cxn ang="0">
                    <a:pos x="1590" y="60"/>
                  </a:cxn>
                  <a:cxn ang="0">
                    <a:pos x="1579" y="27"/>
                  </a:cxn>
                  <a:cxn ang="0">
                    <a:pos x="1585" y="0"/>
                  </a:cxn>
                  <a:cxn ang="0">
                    <a:pos x="1557" y="49"/>
                  </a:cxn>
                  <a:cxn ang="0">
                    <a:pos x="1568" y="98"/>
                  </a:cxn>
                  <a:cxn ang="0">
                    <a:pos x="1617" y="141"/>
                  </a:cxn>
                  <a:cxn ang="0">
                    <a:pos x="1688" y="185"/>
                  </a:cxn>
                  <a:cxn ang="0">
                    <a:pos x="1791" y="228"/>
                  </a:cxn>
                  <a:cxn ang="0">
                    <a:pos x="2040" y="310"/>
                  </a:cxn>
                  <a:cxn ang="0">
                    <a:pos x="2285" y="381"/>
                  </a:cxn>
                  <a:cxn ang="0">
                    <a:pos x="2464" y="435"/>
                  </a:cxn>
                  <a:cxn ang="0">
                    <a:pos x="2605" y="484"/>
                  </a:cxn>
                  <a:cxn ang="0">
                    <a:pos x="2708" y="528"/>
                  </a:cxn>
                  <a:cxn ang="0">
                    <a:pos x="2768" y="560"/>
                  </a:cxn>
                  <a:cxn ang="0">
                    <a:pos x="2795" y="593"/>
                  </a:cxn>
                  <a:cxn ang="0">
                    <a:pos x="2795" y="642"/>
                  </a:cxn>
                  <a:cxn ang="0">
                    <a:pos x="2762" y="691"/>
                  </a:cxn>
                  <a:cxn ang="0">
                    <a:pos x="2692" y="735"/>
                  </a:cxn>
                  <a:cxn ang="0">
                    <a:pos x="2589" y="778"/>
                  </a:cxn>
                  <a:cxn ang="0">
                    <a:pos x="2458" y="822"/>
                  </a:cxn>
                  <a:cxn ang="0">
                    <a:pos x="2301" y="865"/>
                  </a:cxn>
                  <a:cxn ang="0">
                    <a:pos x="2030" y="930"/>
                  </a:cxn>
                  <a:cxn ang="0">
                    <a:pos x="1606" y="1034"/>
                  </a:cxn>
                  <a:cxn ang="0">
                    <a:pos x="1145" y="1164"/>
                  </a:cxn>
                  <a:cxn ang="0">
                    <a:pos x="673" y="1328"/>
                  </a:cxn>
                  <a:cxn ang="0">
                    <a:pos x="217" y="1545"/>
                  </a:cxn>
                  <a:cxn ang="0">
                    <a:pos x="353" y="1671"/>
                  </a:cxn>
                  <a:cxn ang="0">
                    <a:pos x="754" y="1469"/>
                  </a:cxn>
                  <a:cxn ang="0">
                    <a:pos x="1145" y="1311"/>
                  </a:cxn>
                  <a:cxn ang="0">
                    <a:pos x="1519" y="1186"/>
                  </a:cxn>
                  <a:cxn ang="0">
                    <a:pos x="1861" y="1083"/>
                  </a:cxn>
                  <a:cxn ang="0">
                    <a:pos x="2165" y="1007"/>
                  </a:cxn>
                  <a:cxn ang="0">
                    <a:pos x="2426" y="947"/>
                  </a:cxn>
                  <a:cxn ang="0">
                    <a:pos x="2626" y="892"/>
                  </a:cxn>
                  <a:cxn ang="0">
                    <a:pos x="2762" y="838"/>
                  </a:cxn>
                  <a:cxn ang="0">
                    <a:pos x="2827" y="794"/>
                  </a:cxn>
                  <a:cxn ang="0">
                    <a:pos x="2865" y="745"/>
                  </a:cxn>
                  <a:cxn ang="0">
                    <a:pos x="2882" y="702"/>
                  </a:cxn>
                  <a:cxn ang="0">
                    <a:pos x="2854" y="620"/>
                  </a:cxn>
                  <a:cxn ang="0">
                    <a:pos x="2800" y="560"/>
                  </a:cxn>
                  <a:cxn ang="0">
                    <a:pos x="2773" y="544"/>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w="9525">
                <a:noFill/>
                <a:round/>
                <a:headEnd/>
                <a:tailEnd/>
              </a:ln>
            </p:spPr>
            <p:txBody>
              <a:bodyPr/>
              <a:lstStyle/>
              <a:p>
                <a:pPr>
                  <a:defRPr/>
                </a:pPr>
                <a:endParaRPr lang="en-US"/>
              </a:p>
            </p:txBody>
          </p:sp>
          <p:sp>
            <p:nvSpPr>
              <p:cNvPr id="9" name="Freeform 5"/>
              <p:cNvSpPr>
                <a:spLocks/>
              </p:cNvSpPr>
              <p:nvPr/>
            </p:nvSpPr>
            <p:spPr bwMode="hidden">
              <a:xfrm>
                <a:off x="4170" y="2671"/>
                <a:ext cx="1259" cy="811"/>
              </a:xfrm>
              <a:custGeom>
                <a:avLst/>
                <a:gdLst/>
                <a:ahLst/>
                <a:cxnLst>
                  <a:cxn ang="0">
                    <a:pos x="1259" y="615"/>
                  </a:cxn>
                  <a:cxn ang="0">
                    <a:pos x="1248" y="588"/>
                  </a:cxn>
                  <a:cxn ang="0">
                    <a:pos x="1237" y="566"/>
                  </a:cxn>
                  <a:cxn ang="0">
                    <a:pos x="1216" y="539"/>
                  </a:cxn>
                  <a:cxn ang="0">
                    <a:pos x="1188" y="517"/>
                  </a:cxn>
                  <a:cxn ang="0">
                    <a:pos x="1123" y="479"/>
                  </a:cxn>
                  <a:cxn ang="0">
                    <a:pos x="1042" y="441"/>
                  </a:cxn>
                  <a:cxn ang="0">
                    <a:pos x="944" y="408"/>
                  </a:cxn>
                  <a:cxn ang="0">
                    <a:pos x="841" y="381"/>
                  </a:cxn>
                  <a:cxn ang="0">
                    <a:pos x="727" y="348"/>
                  </a:cxn>
                  <a:cxn ang="0">
                    <a:pos x="613" y="321"/>
                  </a:cxn>
                  <a:cxn ang="0">
                    <a:pos x="499" y="294"/>
                  </a:cxn>
                  <a:cxn ang="0">
                    <a:pos x="391" y="261"/>
                  </a:cxn>
                  <a:cxn ang="0">
                    <a:pos x="288" y="229"/>
                  </a:cxn>
                  <a:cxn ang="0">
                    <a:pos x="195" y="196"/>
                  </a:cxn>
                  <a:cxn ang="0">
                    <a:pos x="119" y="152"/>
                  </a:cxn>
                  <a:cxn ang="0">
                    <a:pos x="54" y="109"/>
                  </a:cxn>
                  <a:cxn ang="0">
                    <a:pos x="33" y="87"/>
                  </a:cxn>
                  <a:cxn ang="0">
                    <a:pos x="16" y="60"/>
                  </a:cxn>
                  <a:cxn ang="0">
                    <a:pos x="5" y="33"/>
                  </a:cxn>
                  <a:cxn ang="0">
                    <a:pos x="0" y="0"/>
                  </a:cxn>
                  <a:cxn ang="0">
                    <a:pos x="0" y="6"/>
                  </a:cxn>
                  <a:cxn ang="0">
                    <a:pos x="0" y="11"/>
                  </a:cxn>
                  <a:cxn ang="0">
                    <a:pos x="0" y="38"/>
                  </a:cxn>
                  <a:cxn ang="0">
                    <a:pos x="5" y="60"/>
                  </a:cxn>
                  <a:cxn ang="0">
                    <a:pos x="16" y="87"/>
                  </a:cxn>
                  <a:cxn ang="0">
                    <a:pos x="33" y="114"/>
                  </a:cxn>
                  <a:cxn ang="0">
                    <a:pos x="54" y="142"/>
                  </a:cxn>
                  <a:cxn ang="0">
                    <a:pos x="87" y="174"/>
                  </a:cxn>
                  <a:cxn ang="0">
                    <a:pos x="125" y="207"/>
                  </a:cxn>
                  <a:cxn ang="0">
                    <a:pos x="179" y="240"/>
                  </a:cxn>
                  <a:cxn ang="0">
                    <a:pos x="244" y="278"/>
                  </a:cxn>
                  <a:cxn ang="0">
                    <a:pos x="326" y="310"/>
                  </a:cxn>
                  <a:cxn ang="0">
                    <a:pos x="418" y="348"/>
                  </a:cxn>
                  <a:cxn ang="0">
                    <a:pos x="526" y="381"/>
                  </a:cxn>
                  <a:cxn ang="0">
                    <a:pos x="657" y="414"/>
                  </a:cxn>
                  <a:cxn ang="0">
                    <a:pos x="749" y="435"/>
                  </a:cxn>
                  <a:cxn ang="0">
                    <a:pos x="830" y="463"/>
                  </a:cxn>
                  <a:cxn ang="0">
                    <a:pos x="901" y="490"/>
                  </a:cxn>
                  <a:cxn ang="0">
                    <a:pos x="966" y="512"/>
                  </a:cxn>
                  <a:cxn ang="0">
                    <a:pos x="1015" y="539"/>
                  </a:cxn>
                  <a:cxn ang="0">
                    <a:pos x="1053" y="566"/>
                  </a:cxn>
                  <a:cxn ang="0">
                    <a:pos x="1080" y="593"/>
                  </a:cxn>
                  <a:cxn ang="0">
                    <a:pos x="1102" y="620"/>
                  </a:cxn>
                  <a:cxn ang="0">
                    <a:pos x="1112" y="648"/>
                  </a:cxn>
                  <a:cxn ang="0">
                    <a:pos x="1118" y="675"/>
                  </a:cxn>
                  <a:cxn ang="0">
                    <a:pos x="1112" y="697"/>
                  </a:cxn>
                  <a:cxn ang="0">
                    <a:pos x="1096" y="724"/>
                  </a:cxn>
                  <a:cxn ang="0">
                    <a:pos x="1080" y="746"/>
                  </a:cxn>
                  <a:cxn ang="0">
                    <a:pos x="1053" y="767"/>
                  </a:cxn>
                  <a:cxn ang="0">
                    <a:pos x="1015" y="789"/>
                  </a:cxn>
                  <a:cxn ang="0">
                    <a:pos x="977" y="811"/>
                  </a:cxn>
                  <a:cxn ang="0">
                    <a:pos x="1047" y="789"/>
                  </a:cxn>
                  <a:cxn ang="0">
                    <a:pos x="1107" y="767"/>
                  </a:cxn>
                  <a:cxn ang="0">
                    <a:pos x="1156" y="746"/>
                  </a:cxn>
                  <a:cxn ang="0">
                    <a:pos x="1199" y="724"/>
                  </a:cxn>
                  <a:cxn ang="0">
                    <a:pos x="1226" y="702"/>
                  </a:cxn>
                  <a:cxn ang="0">
                    <a:pos x="1248" y="675"/>
                  </a:cxn>
                  <a:cxn ang="0">
                    <a:pos x="1259" y="648"/>
                  </a:cxn>
                  <a:cxn ang="0">
                    <a:pos x="1259" y="615"/>
                  </a:cxn>
                  <a:cxn ang="0">
                    <a:pos x="1259" y="615"/>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w="9525">
                <a:noFill/>
                <a:round/>
                <a:headEnd/>
                <a:tailEnd/>
              </a:ln>
            </p:spPr>
            <p:txBody>
              <a:bodyPr/>
              <a:lstStyle/>
              <a:p>
                <a:pPr>
                  <a:defRPr/>
                </a:pPr>
                <a:endParaRPr lang="en-US"/>
              </a:p>
            </p:txBody>
          </p:sp>
          <p:sp>
            <p:nvSpPr>
              <p:cNvPr id="10" name="Freeform 6"/>
              <p:cNvSpPr>
                <a:spLocks/>
              </p:cNvSpPr>
              <p:nvPr/>
            </p:nvSpPr>
            <p:spPr bwMode="hidden">
              <a:xfrm>
                <a:off x="2900" y="3346"/>
                <a:ext cx="2849" cy="969"/>
              </a:xfrm>
              <a:custGeom>
                <a:avLst/>
                <a:gdLst/>
                <a:ahLst/>
                <a:cxnLst>
                  <a:cxn ang="0">
                    <a:pos x="92" y="958"/>
                  </a:cxn>
                  <a:cxn ang="0">
                    <a:pos x="0" y="969"/>
                  </a:cxn>
                  <a:cxn ang="0">
                    <a:pos x="391" y="969"/>
                  </a:cxn>
                  <a:cxn ang="0">
                    <a:pos x="434" y="947"/>
                  </a:cxn>
                  <a:cxn ang="0">
                    <a:pos x="483" y="914"/>
                  </a:cxn>
                  <a:cxn ang="0">
                    <a:pos x="554" y="876"/>
                  </a:cxn>
                  <a:cxn ang="0">
                    <a:pos x="635" y="838"/>
                  </a:cxn>
                  <a:cxn ang="0">
                    <a:pos x="727" y="794"/>
                  </a:cxn>
                  <a:cxn ang="0">
                    <a:pos x="836" y="745"/>
                  </a:cxn>
                  <a:cxn ang="0">
                    <a:pos x="961" y="696"/>
                  </a:cxn>
                  <a:cxn ang="0">
                    <a:pos x="1102" y="642"/>
                  </a:cxn>
                  <a:cxn ang="0">
                    <a:pos x="1259" y="582"/>
                  </a:cxn>
                  <a:cxn ang="0">
                    <a:pos x="1433" y="522"/>
                  </a:cxn>
                  <a:cxn ang="0">
                    <a:pos x="1623" y="462"/>
                  </a:cxn>
                  <a:cxn ang="0">
                    <a:pos x="1829" y="403"/>
                  </a:cxn>
                  <a:cxn ang="0">
                    <a:pos x="2057" y="343"/>
                  </a:cxn>
                  <a:cxn ang="0">
                    <a:pos x="2301" y="283"/>
                  </a:cxn>
                  <a:cxn ang="0">
                    <a:pos x="2567" y="223"/>
                  </a:cxn>
                  <a:cxn ang="0">
                    <a:pos x="2849" y="163"/>
                  </a:cxn>
                  <a:cxn ang="0">
                    <a:pos x="2849" y="0"/>
                  </a:cxn>
                  <a:cxn ang="0">
                    <a:pos x="2817" y="16"/>
                  </a:cxn>
                  <a:cxn ang="0">
                    <a:pos x="2773" y="33"/>
                  </a:cxn>
                  <a:cxn ang="0">
                    <a:pos x="2719" y="54"/>
                  </a:cxn>
                  <a:cxn ang="0">
                    <a:pos x="2648" y="76"/>
                  </a:cxn>
                  <a:cxn ang="0">
                    <a:pos x="2572" y="98"/>
                  </a:cxn>
                  <a:cxn ang="0">
                    <a:pos x="2491" y="120"/>
                  </a:cxn>
                  <a:cxn ang="0">
                    <a:pos x="2399" y="147"/>
                  </a:cxn>
                  <a:cxn ang="0">
                    <a:pos x="2301" y="169"/>
                  </a:cxn>
                  <a:cxn ang="0">
                    <a:pos x="2095" y="223"/>
                  </a:cxn>
                  <a:cxn ang="0">
                    <a:pos x="1889" y="277"/>
                  </a:cxn>
                  <a:cxn ang="0">
                    <a:pos x="1688" y="326"/>
                  </a:cxn>
                  <a:cxn ang="0">
                    <a:pos x="1590" y="354"/>
                  </a:cxn>
                  <a:cxn ang="0">
                    <a:pos x="1503" y="381"/>
                  </a:cxn>
                  <a:cxn ang="0">
                    <a:pos x="1107" y="506"/>
                  </a:cxn>
                  <a:cxn ang="0">
                    <a:pos x="912" y="577"/>
                  </a:cxn>
                  <a:cxn ang="0">
                    <a:pos x="727" y="647"/>
                  </a:cxn>
                  <a:cxn ang="0">
                    <a:pos x="548" y="718"/>
                  </a:cxn>
                  <a:cxn ang="0">
                    <a:pos x="380" y="794"/>
                  </a:cxn>
                  <a:cxn ang="0">
                    <a:pos x="228" y="876"/>
                  </a:cxn>
                  <a:cxn ang="0">
                    <a:pos x="92" y="958"/>
                  </a:cxn>
                  <a:cxn ang="0">
                    <a:pos x="92" y="958"/>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w="9525">
                <a:noFill/>
                <a:round/>
                <a:headEnd/>
                <a:tailEnd/>
              </a:ln>
            </p:spPr>
            <p:txBody>
              <a:bodyPr/>
              <a:lstStyle/>
              <a:p>
                <a:pPr>
                  <a:defRPr/>
                </a:pPr>
                <a:endParaRPr lang="en-US"/>
              </a:p>
            </p:txBody>
          </p:sp>
          <p:sp>
            <p:nvSpPr>
              <p:cNvPr id="11" name="Freeform 7"/>
              <p:cNvSpPr>
                <a:spLocks/>
              </p:cNvSpPr>
              <p:nvPr/>
            </p:nvSpPr>
            <p:spPr bwMode="hidden">
              <a:xfrm>
                <a:off x="2748" y="2230"/>
                <a:ext cx="3007" cy="2085"/>
              </a:xfrm>
              <a:custGeom>
                <a:avLst/>
                <a:gdLst/>
                <a:ahLst/>
                <a:cxnLst>
                  <a:cxn ang="0">
                    <a:pos x="1433" y="474"/>
                  </a:cxn>
                  <a:cxn ang="0">
                    <a:pos x="1460" y="528"/>
                  </a:cxn>
                  <a:cxn ang="0">
                    <a:pos x="1541" y="593"/>
                  </a:cxn>
                  <a:cxn ang="0">
                    <a:pos x="1715" y="670"/>
                  </a:cxn>
                  <a:cxn ang="0">
                    <a:pos x="1927" y="735"/>
                  </a:cxn>
                  <a:cxn ang="0">
                    <a:pos x="2155" y="789"/>
                  </a:cxn>
                  <a:cxn ang="0">
                    <a:pos x="2372" y="849"/>
                  </a:cxn>
                  <a:cxn ang="0">
                    <a:pos x="2551" y="920"/>
                  </a:cxn>
                  <a:cxn ang="0">
                    <a:pos x="2638" y="980"/>
                  </a:cxn>
                  <a:cxn ang="0">
                    <a:pos x="2676" y="1029"/>
                  </a:cxn>
                  <a:cxn ang="0">
                    <a:pos x="2681" y="1083"/>
                  </a:cxn>
                  <a:cxn ang="0">
                    <a:pos x="2665" y="1127"/>
                  </a:cxn>
                  <a:cxn ang="0">
                    <a:pos x="2616" y="1170"/>
                  </a:cxn>
                  <a:cxn ang="0">
                    <a:pos x="2545" y="1208"/>
                  </a:cxn>
                  <a:cxn ang="0">
                    <a:pos x="2448" y="1241"/>
                  </a:cxn>
                  <a:cxn ang="0">
                    <a:pos x="2328" y="1274"/>
                  </a:cxn>
                  <a:cxn ang="0">
                    <a:pos x="2106" y="1328"/>
                  </a:cxn>
                  <a:cxn ang="0">
                    <a:pos x="1742" y="1421"/>
                  </a:cxn>
                  <a:cxn ang="0">
                    <a:pos x="1308" y="1540"/>
                  </a:cxn>
                  <a:cxn ang="0">
                    <a:pos x="820" y="1709"/>
                  </a:cxn>
                  <a:cxn ang="0">
                    <a:pos x="282" y="1943"/>
                  </a:cxn>
                  <a:cxn ang="0">
                    <a:pos x="152" y="2085"/>
                  </a:cxn>
                  <a:cxn ang="0">
                    <a:pos x="386" y="1992"/>
                  </a:cxn>
                  <a:cxn ang="0">
                    <a:pos x="700" y="1834"/>
                  </a:cxn>
                  <a:cxn ang="0">
                    <a:pos x="1064" y="1693"/>
                  </a:cxn>
                  <a:cxn ang="0">
                    <a:pos x="1661" y="1497"/>
                  </a:cxn>
                  <a:cxn ang="0">
                    <a:pos x="1845" y="1442"/>
                  </a:cxn>
                  <a:cxn ang="0">
                    <a:pos x="2252" y="1339"/>
                  </a:cxn>
                  <a:cxn ang="0">
                    <a:pos x="2551" y="1263"/>
                  </a:cxn>
                  <a:cxn ang="0">
                    <a:pos x="2730" y="1214"/>
                  </a:cxn>
                  <a:cxn ang="0">
                    <a:pos x="2876" y="1170"/>
                  </a:cxn>
                  <a:cxn ang="0">
                    <a:pos x="2974" y="1132"/>
                  </a:cxn>
                  <a:cxn ang="0">
                    <a:pos x="3007" y="871"/>
                  </a:cxn>
                  <a:cxn ang="0">
                    <a:pos x="2860" y="844"/>
                  </a:cxn>
                  <a:cxn ang="0">
                    <a:pos x="2670" y="806"/>
                  </a:cxn>
                  <a:cxn ang="0">
                    <a:pos x="2458" y="757"/>
                  </a:cxn>
                  <a:cxn ang="0">
                    <a:pos x="2138" y="670"/>
                  </a:cxn>
                  <a:cxn ang="0">
                    <a:pos x="1959" y="604"/>
                  </a:cxn>
                  <a:cxn ang="0">
                    <a:pos x="1824" y="534"/>
                  </a:cxn>
                  <a:cxn ang="0">
                    <a:pos x="1769" y="474"/>
                  </a:cxn>
                  <a:cxn ang="0">
                    <a:pos x="1753" y="436"/>
                  </a:cxn>
                  <a:cxn ang="0">
                    <a:pos x="1780" y="381"/>
                  </a:cxn>
                  <a:cxn ang="0">
                    <a:pos x="1862" y="316"/>
                  </a:cxn>
                  <a:cxn ang="0">
                    <a:pos x="1986" y="267"/>
                  </a:cxn>
                  <a:cxn ang="0">
                    <a:pos x="2149" y="229"/>
                  </a:cxn>
                  <a:cxn ang="0">
                    <a:pos x="2431" y="180"/>
                  </a:cxn>
                  <a:cxn ang="0">
                    <a:pos x="2827" y="125"/>
                  </a:cxn>
                  <a:cxn ang="0">
                    <a:pos x="3007" y="87"/>
                  </a:cxn>
                  <a:cxn ang="0">
                    <a:pos x="2909" y="22"/>
                  </a:cxn>
                  <a:cxn ang="0">
                    <a:pos x="2676" y="66"/>
                  </a:cxn>
                  <a:cxn ang="0">
                    <a:pos x="2285" y="120"/>
                  </a:cxn>
                  <a:cxn ang="0">
                    <a:pos x="2030" y="158"/>
                  </a:cxn>
                  <a:cxn ang="0">
                    <a:pos x="1791" y="202"/>
                  </a:cxn>
                  <a:cxn ang="0">
                    <a:pos x="1601" y="261"/>
                  </a:cxn>
                  <a:cxn ang="0">
                    <a:pos x="1471" y="338"/>
                  </a:cxn>
                  <a:cxn ang="0">
                    <a:pos x="1438" y="387"/>
                  </a:cxn>
                  <a:cxn ang="0">
                    <a:pos x="1427" y="441"/>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w="9525">
                <a:noFill/>
                <a:round/>
                <a:headEnd/>
                <a:tailEnd/>
              </a:ln>
            </p:spPr>
            <p:txBody>
              <a:bodyPr/>
              <a:lstStyle/>
              <a:p>
                <a:pPr>
                  <a:defRPr/>
                </a:pPr>
                <a:endParaRPr lang="en-US"/>
              </a:p>
            </p:txBody>
          </p:sp>
          <p:sp>
            <p:nvSpPr>
              <p:cNvPr id="12" name="Freeform 8"/>
              <p:cNvSpPr>
                <a:spLocks/>
              </p:cNvSpPr>
              <p:nvPr/>
            </p:nvSpPr>
            <p:spPr bwMode="hidden">
              <a:xfrm>
                <a:off x="4501" y="2317"/>
                <a:ext cx="1248" cy="539"/>
              </a:xfrm>
              <a:custGeom>
                <a:avLst/>
                <a:gdLst/>
                <a:ahLst/>
                <a:cxnLst>
                  <a:cxn ang="0">
                    <a:pos x="0" y="332"/>
                  </a:cxn>
                  <a:cxn ang="0">
                    <a:pos x="0" y="360"/>
                  </a:cxn>
                  <a:cxn ang="0">
                    <a:pos x="5" y="387"/>
                  </a:cxn>
                  <a:cxn ang="0">
                    <a:pos x="27" y="414"/>
                  </a:cxn>
                  <a:cxn ang="0">
                    <a:pos x="54" y="436"/>
                  </a:cxn>
                  <a:cxn ang="0">
                    <a:pos x="92" y="463"/>
                  </a:cxn>
                  <a:cxn ang="0">
                    <a:pos x="141" y="490"/>
                  </a:cxn>
                  <a:cxn ang="0">
                    <a:pos x="195" y="512"/>
                  </a:cxn>
                  <a:cxn ang="0">
                    <a:pos x="255" y="539"/>
                  </a:cxn>
                  <a:cxn ang="0">
                    <a:pos x="212" y="517"/>
                  </a:cxn>
                  <a:cxn ang="0">
                    <a:pos x="179" y="490"/>
                  </a:cxn>
                  <a:cxn ang="0">
                    <a:pos x="157" y="468"/>
                  </a:cxn>
                  <a:cxn ang="0">
                    <a:pos x="141" y="447"/>
                  </a:cxn>
                  <a:cxn ang="0">
                    <a:pos x="136" y="425"/>
                  </a:cxn>
                  <a:cxn ang="0">
                    <a:pos x="136" y="403"/>
                  </a:cxn>
                  <a:cxn ang="0">
                    <a:pos x="141" y="381"/>
                  </a:cxn>
                  <a:cxn ang="0">
                    <a:pos x="157" y="365"/>
                  </a:cxn>
                  <a:cxn ang="0">
                    <a:pos x="179" y="343"/>
                  </a:cxn>
                  <a:cxn ang="0">
                    <a:pos x="201" y="327"/>
                  </a:cxn>
                  <a:cxn ang="0">
                    <a:pos x="266" y="294"/>
                  </a:cxn>
                  <a:cxn ang="0">
                    <a:pos x="353" y="262"/>
                  </a:cxn>
                  <a:cxn ang="0">
                    <a:pos x="445" y="234"/>
                  </a:cxn>
                  <a:cxn ang="0">
                    <a:pos x="554" y="213"/>
                  </a:cxn>
                  <a:cxn ang="0">
                    <a:pos x="662" y="191"/>
                  </a:cxn>
                  <a:cxn ang="0">
                    <a:pos x="890" y="153"/>
                  </a:cxn>
                  <a:cxn ang="0">
                    <a:pos x="993" y="136"/>
                  </a:cxn>
                  <a:cxn ang="0">
                    <a:pos x="1091" y="120"/>
                  </a:cxn>
                  <a:cxn ang="0">
                    <a:pos x="1178" y="115"/>
                  </a:cxn>
                  <a:cxn ang="0">
                    <a:pos x="1248" y="104"/>
                  </a:cxn>
                  <a:cxn ang="0">
                    <a:pos x="1248" y="0"/>
                  </a:cxn>
                  <a:cxn ang="0">
                    <a:pos x="1161" y="22"/>
                  </a:cxn>
                  <a:cxn ang="0">
                    <a:pos x="1069" y="38"/>
                  </a:cxn>
                  <a:cxn ang="0">
                    <a:pos x="874" y="71"/>
                  </a:cxn>
                  <a:cxn ang="0">
                    <a:pos x="673" y="93"/>
                  </a:cxn>
                  <a:cxn ang="0">
                    <a:pos x="483" y="126"/>
                  </a:cxn>
                  <a:cxn ang="0">
                    <a:pos x="391" y="142"/>
                  </a:cxn>
                  <a:cxn ang="0">
                    <a:pos x="309" y="158"/>
                  </a:cxn>
                  <a:cxn ang="0">
                    <a:pos x="228" y="180"/>
                  </a:cxn>
                  <a:cxn ang="0">
                    <a:pos x="163" y="202"/>
                  </a:cxn>
                  <a:cxn ang="0">
                    <a:pos x="103" y="229"/>
                  </a:cxn>
                  <a:cxn ang="0">
                    <a:pos x="54" y="256"/>
                  </a:cxn>
                  <a:cxn ang="0">
                    <a:pos x="22" y="294"/>
                  </a:cxn>
                  <a:cxn ang="0">
                    <a:pos x="0" y="332"/>
                  </a:cxn>
                  <a:cxn ang="0">
                    <a:pos x="0" y="332"/>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w="9525">
                <a:noFill/>
                <a:round/>
                <a:headEnd/>
                <a:tailEnd/>
              </a:ln>
            </p:spPr>
            <p:txBody>
              <a:bodyPr/>
              <a:lstStyle/>
              <a:p>
                <a:pPr>
                  <a:defRPr/>
                </a:pPr>
                <a:endParaRPr lang="en-US"/>
              </a:p>
            </p:txBody>
          </p:sp>
        </p:grpSp>
        <p:sp>
          <p:nvSpPr>
            <p:cNvPr id="6" name="Freeform 9"/>
            <p:cNvSpPr>
              <a:spLocks/>
            </p:cNvSpPr>
            <p:nvPr/>
          </p:nvSpPr>
          <p:spPr bwMode="hidden">
            <a:xfrm>
              <a:off x="3322" y="1341"/>
              <a:ext cx="1825" cy="1537"/>
            </a:xfrm>
            <a:custGeom>
              <a:avLst/>
              <a:gdLst/>
              <a:ahLst/>
              <a:cxnLst>
                <a:cxn ang="0">
                  <a:pos x="982" y="1061"/>
                </a:cxn>
                <a:cxn ang="0">
                  <a:pos x="1357" y="1012"/>
                </a:cxn>
                <a:cxn ang="0">
                  <a:pos x="1666" y="957"/>
                </a:cxn>
                <a:cxn ang="0">
                  <a:pos x="1916" y="897"/>
                </a:cxn>
                <a:cxn ang="0">
                  <a:pos x="2100" y="832"/>
                </a:cxn>
                <a:cxn ang="0">
                  <a:pos x="2220" y="756"/>
                </a:cxn>
                <a:cxn ang="0">
                  <a:pos x="2285" y="669"/>
                </a:cxn>
                <a:cxn ang="0">
                  <a:pos x="2290" y="560"/>
                </a:cxn>
                <a:cxn ang="0">
                  <a:pos x="2241" y="457"/>
                </a:cxn>
                <a:cxn ang="0">
                  <a:pos x="2144" y="364"/>
                </a:cxn>
                <a:cxn ang="0">
                  <a:pos x="2008" y="277"/>
                </a:cxn>
                <a:cxn ang="0">
                  <a:pos x="1769" y="157"/>
                </a:cxn>
                <a:cxn ang="0">
                  <a:pos x="1612" y="92"/>
                </a:cxn>
                <a:cxn ang="0">
                  <a:pos x="1476" y="43"/>
                </a:cxn>
                <a:cxn ang="0">
                  <a:pos x="1384" y="10"/>
                </a:cxn>
                <a:cxn ang="0">
                  <a:pos x="1346" y="0"/>
                </a:cxn>
                <a:cxn ang="0">
                  <a:pos x="1655" y="119"/>
                </a:cxn>
                <a:cxn ang="0">
                  <a:pos x="1948" y="255"/>
                </a:cxn>
                <a:cxn ang="0">
                  <a:pos x="2068" y="326"/>
                </a:cxn>
                <a:cxn ang="0">
                  <a:pos x="2171" y="402"/>
                </a:cxn>
                <a:cxn ang="0">
                  <a:pos x="2236" y="478"/>
                </a:cxn>
                <a:cxn ang="0">
                  <a:pos x="2263" y="560"/>
                </a:cxn>
                <a:cxn ang="0">
                  <a:pos x="2241" y="636"/>
                </a:cxn>
                <a:cxn ang="0">
                  <a:pos x="2171" y="702"/>
                </a:cxn>
                <a:cxn ang="0">
                  <a:pos x="2062" y="756"/>
                </a:cxn>
                <a:cxn ang="0">
                  <a:pos x="1921" y="800"/>
                </a:cxn>
                <a:cxn ang="0">
                  <a:pos x="1748" y="843"/>
                </a:cxn>
                <a:cxn ang="0">
                  <a:pos x="1351" y="908"/>
                </a:cxn>
                <a:cxn ang="0">
                  <a:pos x="923" y="968"/>
                </a:cxn>
                <a:cxn ang="0">
                  <a:pos x="521" y="1028"/>
                </a:cxn>
                <a:cxn ang="0">
                  <a:pos x="353" y="1066"/>
                </a:cxn>
                <a:cxn ang="0">
                  <a:pos x="206" y="1104"/>
                </a:cxn>
                <a:cxn ang="0">
                  <a:pos x="92" y="1148"/>
                </a:cxn>
                <a:cxn ang="0">
                  <a:pos x="22" y="1202"/>
                </a:cxn>
                <a:cxn ang="0">
                  <a:pos x="0" y="1262"/>
                </a:cxn>
                <a:cxn ang="0">
                  <a:pos x="27" y="1327"/>
                </a:cxn>
                <a:cxn ang="0">
                  <a:pos x="98" y="1382"/>
                </a:cxn>
                <a:cxn ang="0">
                  <a:pos x="196" y="1425"/>
                </a:cxn>
                <a:cxn ang="0">
                  <a:pos x="326" y="1469"/>
                </a:cxn>
                <a:cxn ang="0">
                  <a:pos x="217" y="1414"/>
                </a:cxn>
                <a:cxn ang="0">
                  <a:pos x="147" y="1360"/>
                </a:cxn>
                <a:cxn ang="0">
                  <a:pos x="120" y="1306"/>
                </a:cxn>
                <a:cxn ang="0">
                  <a:pos x="141" y="1257"/>
                </a:cxn>
                <a:cxn ang="0">
                  <a:pos x="212" y="1208"/>
                </a:cxn>
                <a:cxn ang="0">
                  <a:pos x="342" y="1164"/>
                </a:cxn>
                <a:cxn ang="0">
                  <a:pos x="527" y="1121"/>
                </a:cxn>
                <a:cxn ang="0">
                  <a:pos x="771" y="1088"/>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w="9525">
              <a:noFill/>
              <a:round/>
              <a:headEnd/>
              <a:tailEnd/>
            </a:ln>
          </p:spPr>
          <p:txBody>
            <a:bodyPr/>
            <a:lstStyle/>
            <a:p>
              <a:pPr>
                <a:defRPr/>
              </a:pPr>
              <a:endParaRPr lang="en-US"/>
            </a:p>
          </p:txBody>
        </p:sp>
        <p:sp>
          <p:nvSpPr>
            <p:cNvPr id="7" name="Freeform 10"/>
            <p:cNvSpPr>
              <a:spLocks/>
            </p:cNvSpPr>
            <p:nvPr/>
          </p:nvSpPr>
          <p:spPr bwMode="hidden">
            <a:xfrm>
              <a:off x="0" y="0"/>
              <a:ext cx="5758" cy="1776"/>
            </a:xfrm>
            <a:custGeom>
              <a:avLst/>
              <a:gdLst/>
              <a:ahLst/>
              <a:cxnLst>
                <a:cxn ang="0">
                  <a:pos x="0" y="0"/>
                </a:cxn>
                <a:cxn ang="0">
                  <a:pos x="0" y="1906"/>
                </a:cxn>
                <a:cxn ang="0">
                  <a:pos x="5740" y="1906"/>
                </a:cxn>
                <a:cxn ang="0">
                  <a:pos x="5740" y="0"/>
                </a:cxn>
                <a:cxn ang="0">
                  <a:pos x="0" y="0"/>
                </a:cxn>
                <a:cxn ang="0">
                  <a:pos x="0" y="0"/>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w="9525">
              <a:noFill/>
              <a:round/>
              <a:headEnd/>
              <a:tailEnd/>
            </a:ln>
          </p:spPr>
          <p:txBody>
            <a:bodyPr/>
            <a:lstStyle/>
            <a:p>
              <a:pPr>
                <a:defRPr/>
              </a:pPr>
              <a:endParaRPr lang="en-US"/>
            </a:p>
          </p:txBody>
        </p:sp>
      </p:grpSp>
      <p:sp>
        <p:nvSpPr>
          <p:cNvPr id="52235" name="Rectangle 11"/>
          <p:cNvSpPr>
            <a:spLocks noGrp="1" noChangeArrowheads="1"/>
          </p:cNvSpPr>
          <p:nvPr>
            <p:ph type="ctrTitle" sz="quarter"/>
          </p:nvPr>
        </p:nvSpPr>
        <p:spPr>
          <a:xfrm>
            <a:off x="685800" y="1736725"/>
            <a:ext cx="7772400" cy="1920875"/>
          </a:xfrm>
        </p:spPr>
        <p:txBody>
          <a:bodyPr/>
          <a:lstStyle>
            <a:lvl1pPr>
              <a:defRPr sz="6000"/>
            </a:lvl1pPr>
          </a:lstStyle>
          <a:p>
            <a:r>
              <a:rPr lang="en-US"/>
              <a:t>Click to edit Master title style</a:t>
            </a:r>
          </a:p>
        </p:txBody>
      </p:sp>
      <p:sp>
        <p:nvSpPr>
          <p:cNvPr id="52236" name="Rectangle 12"/>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13" name="Rectangle 13"/>
          <p:cNvSpPr>
            <a:spLocks noGrp="1" noChangeArrowheads="1"/>
          </p:cNvSpPr>
          <p:nvPr>
            <p:ph type="dt" sz="quarter" idx="10"/>
          </p:nvPr>
        </p:nvSpPr>
        <p:spPr>
          <a:xfrm>
            <a:off x="457200" y="6248400"/>
            <a:ext cx="2133600" cy="476250"/>
          </a:xfrm>
        </p:spPr>
        <p:txBody>
          <a:bodyPr/>
          <a:lstStyle>
            <a:lvl1pPr>
              <a:defRPr/>
            </a:lvl1pPr>
          </a:lstStyle>
          <a:p>
            <a:pPr>
              <a:defRPr/>
            </a:pPr>
            <a:endParaRPr lang="en-US"/>
          </a:p>
        </p:txBody>
      </p:sp>
      <p:sp>
        <p:nvSpPr>
          <p:cNvPr id="14" name="Rectangle 14"/>
          <p:cNvSpPr>
            <a:spLocks noGrp="1" noChangeArrowheads="1"/>
          </p:cNvSpPr>
          <p:nvPr>
            <p:ph type="ftr" sz="quarter" idx="11"/>
          </p:nvPr>
        </p:nvSpPr>
        <p:spPr>
          <a:xfrm>
            <a:off x="3124200" y="6251575"/>
            <a:ext cx="2895600" cy="476250"/>
          </a:xfrm>
        </p:spPr>
        <p:txBody>
          <a:bodyPr/>
          <a:lstStyle>
            <a:lvl1pPr>
              <a:defRPr/>
            </a:lvl1pPr>
          </a:lstStyle>
          <a:p>
            <a:pPr>
              <a:defRPr/>
            </a:pPr>
            <a:r>
              <a:rPr lang="en-US"/>
              <a:t>Back to index</a:t>
            </a:r>
          </a:p>
        </p:txBody>
      </p:sp>
      <p:sp>
        <p:nvSpPr>
          <p:cNvPr id="15" name="Rectangle 15"/>
          <p:cNvSpPr>
            <a:spLocks noGrp="1" noChangeArrowheads="1"/>
          </p:cNvSpPr>
          <p:nvPr>
            <p:ph type="sldNum" sz="quarter" idx="12"/>
          </p:nvPr>
        </p:nvSpPr>
        <p:spPr>
          <a:xfrm>
            <a:off x="6553200" y="6254750"/>
            <a:ext cx="2133600" cy="476250"/>
          </a:xfrm>
        </p:spPr>
        <p:txBody>
          <a:bodyPr/>
          <a:lstStyle>
            <a:lvl1pPr>
              <a:defRPr/>
            </a:lvl1pPr>
          </a:lstStyle>
          <a:p>
            <a:pPr>
              <a:defRPr/>
            </a:pPr>
            <a:fld id="{A19AEC7D-9883-4EDA-9322-6652C30EEB25}" type="slidenum">
              <a:rPr lang="en-US"/>
              <a:pPr>
                <a:defRPr/>
              </a:pPr>
              <a:t>‹#›</a:t>
            </a:fld>
            <a:endParaRPr lang="en-US"/>
          </a:p>
        </p:txBody>
      </p:sp>
    </p:spTree>
    <p:extLst>
      <p:ext uri="{BB962C8B-B14F-4D97-AF65-F5344CB8AC3E}">
        <p14:creationId xmlns:p14="http://schemas.microsoft.com/office/powerpoint/2010/main" val="3821937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dt" sz="half" idx="10"/>
          </p:nvPr>
        </p:nvSpPr>
        <p:spPr/>
        <p:txBody>
          <a:bodyPr/>
          <a:lstStyle>
            <a:lvl1pPr>
              <a:defRPr/>
            </a:lvl1pPr>
          </a:lstStyle>
          <a:p>
            <a:pPr>
              <a:defRPr/>
            </a:pPr>
            <a:endParaRPr lang="en-US"/>
          </a:p>
        </p:txBody>
      </p:sp>
      <p:sp>
        <p:nvSpPr>
          <p:cNvPr id="5" name="Rectangle 3"/>
          <p:cNvSpPr>
            <a:spLocks noGrp="1" noChangeArrowheads="1"/>
          </p:cNvSpPr>
          <p:nvPr>
            <p:ph type="sldNum" sz="quarter" idx="11"/>
          </p:nvPr>
        </p:nvSpPr>
        <p:spPr/>
        <p:txBody>
          <a:bodyPr/>
          <a:lstStyle>
            <a:lvl1pPr>
              <a:defRPr/>
            </a:lvl1pPr>
          </a:lstStyle>
          <a:p>
            <a:pPr>
              <a:defRPr/>
            </a:pPr>
            <a:fld id="{A3146F3F-29C0-4D6A-B313-6281B7B2D584}" type="slidenum">
              <a:rPr lang="en-US"/>
              <a:pPr>
                <a:defRPr/>
              </a:pPr>
              <a:t>‹#›</a:t>
            </a:fld>
            <a:endParaRPr lang="en-US"/>
          </a:p>
        </p:txBody>
      </p:sp>
      <p:sp>
        <p:nvSpPr>
          <p:cNvPr id="6" name="Rectangle 14"/>
          <p:cNvSpPr>
            <a:spLocks noGrp="1" noChangeArrowheads="1"/>
          </p:cNvSpPr>
          <p:nvPr>
            <p:ph type="ftr" sz="quarter" idx="12"/>
          </p:nvPr>
        </p:nvSpPr>
        <p:spPr/>
        <p:txBody>
          <a:bodyPr/>
          <a:lstStyle>
            <a:lvl1pPr>
              <a:defRPr/>
            </a:lvl1pPr>
          </a:lstStyle>
          <a:p>
            <a:pPr>
              <a:defRPr/>
            </a:pPr>
            <a:r>
              <a:rPr lang="en-US"/>
              <a:t>Back to index</a:t>
            </a:r>
          </a:p>
        </p:txBody>
      </p:sp>
    </p:spTree>
    <p:extLst>
      <p:ext uri="{BB962C8B-B14F-4D97-AF65-F5344CB8AC3E}">
        <p14:creationId xmlns:p14="http://schemas.microsoft.com/office/powerpoint/2010/main" val="576097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dt" sz="half" idx="10"/>
          </p:nvPr>
        </p:nvSpPr>
        <p:spPr/>
        <p:txBody>
          <a:bodyPr/>
          <a:lstStyle>
            <a:lvl1pPr>
              <a:defRPr/>
            </a:lvl1pPr>
          </a:lstStyle>
          <a:p>
            <a:pPr>
              <a:defRPr/>
            </a:pPr>
            <a:endParaRPr lang="en-US"/>
          </a:p>
        </p:txBody>
      </p:sp>
      <p:sp>
        <p:nvSpPr>
          <p:cNvPr id="5" name="Rectangle 3"/>
          <p:cNvSpPr>
            <a:spLocks noGrp="1" noChangeArrowheads="1"/>
          </p:cNvSpPr>
          <p:nvPr>
            <p:ph type="sldNum" sz="quarter" idx="11"/>
          </p:nvPr>
        </p:nvSpPr>
        <p:spPr/>
        <p:txBody>
          <a:bodyPr/>
          <a:lstStyle>
            <a:lvl1pPr>
              <a:defRPr/>
            </a:lvl1pPr>
          </a:lstStyle>
          <a:p>
            <a:pPr>
              <a:defRPr/>
            </a:pPr>
            <a:fld id="{85A6F832-6684-44A7-81C9-E9B6E7982F2E}" type="slidenum">
              <a:rPr lang="en-US"/>
              <a:pPr>
                <a:defRPr/>
              </a:pPr>
              <a:t>‹#›</a:t>
            </a:fld>
            <a:endParaRPr lang="en-US"/>
          </a:p>
        </p:txBody>
      </p:sp>
      <p:sp>
        <p:nvSpPr>
          <p:cNvPr id="6" name="Rectangle 14"/>
          <p:cNvSpPr>
            <a:spLocks noGrp="1" noChangeArrowheads="1"/>
          </p:cNvSpPr>
          <p:nvPr>
            <p:ph type="ftr" sz="quarter" idx="12"/>
          </p:nvPr>
        </p:nvSpPr>
        <p:spPr/>
        <p:txBody>
          <a:bodyPr/>
          <a:lstStyle>
            <a:lvl1pPr>
              <a:defRPr/>
            </a:lvl1pPr>
          </a:lstStyle>
          <a:p>
            <a:pPr>
              <a:defRPr/>
            </a:pPr>
            <a:r>
              <a:rPr lang="en-US"/>
              <a:t>Back to index</a:t>
            </a:r>
          </a:p>
        </p:txBody>
      </p:sp>
    </p:spTree>
    <p:extLst>
      <p:ext uri="{BB962C8B-B14F-4D97-AF65-F5344CB8AC3E}">
        <p14:creationId xmlns:p14="http://schemas.microsoft.com/office/powerpoint/2010/main" val="2487572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
          <p:cNvSpPr>
            <a:spLocks noGrp="1" noChangeArrowheads="1"/>
          </p:cNvSpPr>
          <p:nvPr>
            <p:ph type="dt" sz="half" idx="10"/>
          </p:nvPr>
        </p:nvSpPr>
        <p:spPr/>
        <p:txBody>
          <a:bodyPr/>
          <a:lstStyle>
            <a:lvl1pPr>
              <a:defRPr/>
            </a:lvl1pPr>
          </a:lstStyle>
          <a:p>
            <a:pPr>
              <a:defRPr/>
            </a:pPr>
            <a:endParaRPr lang="en-US"/>
          </a:p>
        </p:txBody>
      </p:sp>
      <p:sp>
        <p:nvSpPr>
          <p:cNvPr id="5" name="Rectangle 3"/>
          <p:cNvSpPr>
            <a:spLocks noGrp="1" noChangeArrowheads="1"/>
          </p:cNvSpPr>
          <p:nvPr>
            <p:ph type="sldNum" sz="quarter" idx="11"/>
          </p:nvPr>
        </p:nvSpPr>
        <p:spPr/>
        <p:txBody>
          <a:bodyPr/>
          <a:lstStyle>
            <a:lvl1pPr>
              <a:defRPr/>
            </a:lvl1pPr>
          </a:lstStyle>
          <a:p>
            <a:pPr>
              <a:defRPr/>
            </a:pPr>
            <a:fld id="{96CACF1A-D06B-4DAF-BD69-B9DC6A8800CC}" type="slidenum">
              <a:rPr lang="en-US"/>
              <a:pPr>
                <a:defRPr/>
              </a:pPr>
              <a:t>‹#›</a:t>
            </a:fld>
            <a:endParaRPr lang="en-US"/>
          </a:p>
        </p:txBody>
      </p:sp>
      <p:sp>
        <p:nvSpPr>
          <p:cNvPr id="6" name="Rectangle 14"/>
          <p:cNvSpPr>
            <a:spLocks noGrp="1" noChangeArrowheads="1"/>
          </p:cNvSpPr>
          <p:nvPr>
            <p:ph type="ftr" sz="quarter" idx="12"/>
          </p:nvPr>
        </p:nvSpPr>
        <p:spPr/>
        <p:txBody>
          <a:bodyPr/>
          <a:lstStyle>
            <a:lvl1pPr>
              <a:defRPr/>
            </a:lvl1pPr>
          </a:lstStyle>
          <a:p>
            <a:pPr>
              <a:defRPr/>
            </a:pPr>
            <a:r>
              <a:rPr lang="en-US"/>
              <a:t>Back to index</a:t>
            </a:r>
          </a:p>
        </p:txBody>
      </p:sp>
    </p:spTree>
    <p:extLst>
      <p:ext uri="{BB962C8B-B14F-4D97-AF65-F5344CB8AC3E}">
        <p14:creationId xmlns:p14="http://schemas.microsoft.com/office/powerpoint/2010/main" val="3039444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2"/>
          <p:cNvSpPr>
            <a:spLocks noGrp="1" noChangeArrowheads="1"/>
          </p:cNvSpPr>
          <p:nvPr>
            <p:ph type="dt" sz="half" idx="10"/>
          </p:nvPr>
        </p:nvSpPr>
        <p:spPr/>
        <p:txBody>
          <a:bodyPr/>
          <a:lstStyle>
            <a:lvl1pPr>
              <a:defRPr/>
            </a:lvl1pPr>
          </a:lstStyle>
          <a:p>
            <a:pPr>
              <a:defRPr/>
            </a:pPr>
            <a:endParaRPr lang="en-US"/>
          </a:p>
        </p:txBody>
      </p:sp>
      <p:sp>
        <p:nvSpPr>
          <p:cNvPr id="5" name="Rectangle 3"/>
          <p:cNvSpPr>
            <a:spLocks noGrp="1" noChangeArrowheads="1"/>
          </p:cNvSpPr>
          <p:nvPr>
            <p:ph type="sldNum" sz="quarter" idx="11"/>
          </p:nvPr>
        </p:nvSpPr>
        <p:spPr/>
        <p:txBody>
          <a:bodyPr/>
          <a:lstStyle>
            <a:lvl1pPr>
              <a:defRPr/>
            </a:lvl1pPr>
          </a:lstStyle>
          <a:p>
            <a:pPr>
              <a:defRPr/>
            </a:pPr>
            <a:fld id="{0B0EAECB-B706-4C79-9025-178732A34C82}" type="slidenum">
              <a:rPr lang="en-US"/>
              <a:pPr>
                <a:defRPr/>
              </a:pPr>
              <a:t>‹#›</a:t>
            </a:fld>
            <a:endParaRPr lang="en-US"/>
          </a:p>
        </p:txBody>
      </p:sp>
      <p:sp>
        <p:nvSpPr>
          <p:cNvPr id="6" name="Rectangle 14"/>
          <p:cNvSpPr>
            <a:spLocks noGrp="1" noChangeArrowheads="1"/>
          </p:cNvSpPr>
          <p:nvPr>
            <p:ph type="ftr" sz="quarter" idx="12"/>
          </p:nvPr>
        </p:nvSpPr>
        <p:spPr/>
        <p:txBody>
          <a:bodyPr/>
          <a:lstStyle>
            <a:lvl1pPr>
              <a:defRPr/>
            </a:lvl1pPr>
          </a:lstStyle>
          <a:p>
            <a:pPr>
              <a:defRPr/>
            </a:pPr>
            <a:r>
              <a:rPr lang="en-US"/>
              <a:t>Back to index</a:t>
            </a:r>
          </a:p>
        </p:txBody>
      </p:sp>
    </p:spTree>
    <p:extLst>
      <p:ext uri="{BB962C8B-B14F-4D97-AF65-F5344CB8AC3E}">
        <p14:creationId xmlns:p14="http://schemas.microsoft.com/office/powerpoint/2010/main" val="397768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
          <p:cNvSpPr>
            <a:spLocks noGrp="1" noChangeArrowheads="1"/>
          </p:cNvSpPr>
          <p:nvPr>
            <p:ph type="dt" sz="half" idx="10"/>
          </p:nvPr>
        </p:nvSpPr>
        <p:spPr/>
        <p:txBody>
          <a:bodyPr/>
          <a:lstStyle>
            <a:lvl1pPr>
              <a:defRPr/>
            </a:lvl1pPr>
          </a:lstStyle>
          <a:p>
            <a:pPr>
              <a:defRPr/>
            </a:pPr>
            <a:endParaRPr lang="en-US"/>
          </a:p>
        </p:txBody>
      </p:sp>
      <p:sp>
        <p:nvSpPr>
          <p:cNvPr id="6" name="Rectangle 3"/>
          <p:cNvSpPr>
            <a:spLocks noGrp="1" noChangeArrowheads="1"/>
          </p:cNvSpPr>
          <p:nvPr>
            <p:ph type="sldNum" sz="quarter" idx="11"/>
          </p:nvPr>
        </p:nvSpPr>
        <p:spPr/>
        <p:txBody>
          <a:bodyPr/>
          <a:lstStyle>
            <a:lvl1pPr>
              <a:defRPr/>
            </a:lvl1pPr>
          </a:lstStyle>
          <a:p>
            <a:pPr>
              <a:defRPr/>
            </a:pPr>
            <a:fld id="{21F18701-57FB-4416-AF21-41FC7067C2D0}" type="slidenum">
              <a:rPr lang="en-US"/>
              <a:pPr>
                <a:defRPr/>
              </a:pPr>
              <a:t>‹#›</a:t>
            </a:fld>
            <a:endParaRPr lang="en-US"/>
          </a:p>
        </p:txBody>
      </p:sp>
      <p:sp>
        <p:nvSpPr>
          <p:cNvPr id="7" name="Rectangle 14"/>
          <p:cNvSpPr>
            <a:spLocks noGrp="1" noChangeArrowheads="1"/>
          </p:cNvSpPr>
          <p:nvPr>
            <p:ph type="ftr" sz="quarter" idx="12"/>
          </p:nvPr>
        </p:nvSpPr>
        <p:spPr/>
        <p:txBody>
          <a:bodyPr/>
          <a:lstStyle>
            <a:lvl1pPr>
              <a:defRPr/>
            </a:lvl1pPr>
          </a:lstStyle>
          <a:p>
            <a:pPr>
              <a:defRPr/>
            </a:pPr>
            <a:r>
              <a:rPr lang="en-US"/>
              <a:t>Back to index</a:t>
            </a:r>
          </a:p>
        </p:txBody>
      </p:sp>
    </p:spTree>
    <p:extLst>
      <p:ext uri="{BB962C8B-B14F-4D97-AF65-F5344CB8AC3E}">
        <p14:creationId xmlns:p14="http://schemas.microsoft.com/office/powerpoint/2010/main" val="27649919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
          <p:cNvSpPr>
            <a:spLocks noGrp="1" noChangeArrowheads="1"/>
          </p:cNvSpPr>
          <p:nvPr>
            <p:ph type="dt" sz="half" idx="10"/>
          </p:nvPr>
        </p:nvSpPr>
        <p:spPr/>
        <p:txBody>
          <a:bodyPr/>
          <a:lstStyle>
            <a:lvl1pPr>
              <a:defRPr/>
            </a:lvl1pPr>
          </a:lstStyle>
          <a:p>
            <a:pPr>
              <a:defRPr/>
            </a:pPr>
            <a:endParaRPr lang="en-US"/>
          </a:p>
        </p:txBody>
      </p:sp>
      <p:sp>
        <p:nvSpPr>
          <p:cNvPr id="8" name="Rectangle 3"/>
          <p:cNvSpPr>
            <a:spLocks noGrp="1" noChangeArrowheads="1"/>
          </p:cNvSpPr>
          <p:nvPr>
            <p:ph type="sldNum" sz="quarter" idx="11"/>
          </p:nvPr>
        </p:nvSpPr>
        <p:spPr/>
        <p:txBody>
          <a:bodyPr/>
          <a:lstStyle>
            <a:lvl1pPr>
              <a:defRPr/>
            </a:lvl1pPr>
          </a:lstStyle>
          <a:p>
            <a:pPr>
              <a:defRPr/>
            </a:pPr>
            <a:fld id="{9DA0951C-40B9-48D0-9659-1EE70AEFA686}" type="slidenum">
              <a:rPr lang="en-US"/>
              <a:pPr>
                <a:defRPr/>
              </a:pPr>
              <a:t>‹#›</a:t>
            </a:fld>
            <a:endParaRPr lang="en-US"/>
          </a:p>
        </p:txBody>
      </p:sp>
      <p:sp>
        <p:nvSpPr>
          <p:cNvPr id="9" name="Rectangle 14"/>
          <p:cNvSpPr>
            <a:spLocks noGrp="1" noChangeArrowheads="1"/>
          </p:cNvSpPr>
          <p:nvPr>
            <p:ph type="ftr" sz="quarter" idx="12"/>
          </p:nvPr>
        </p:nvSpPr>
        <p:spPr/>
        <p:txBody>
          <a:bodyPr/>
          <a:lstStyle>
            <a:lvl1pPr>
              <a:defRPr/>
            </a:lvl1pPr>
          </a:lstStyle>
          <a:p>
            <a:pPr>
              <a:defRPr/>
            </a:pPr>
            <a:r>
              <a:rPr lang="en-US"/>
              <a:t>Back to index</a:t>
            </a:r>
          </a:p>
        </p:txBody>
      </p:sp>
    </p:spTree>
    <p:extLst>
      <p:ext uri="{BB962C8B-B14F-4D97-AF65-F5344CB8AC3E}">
        <p14:creationId xmlns:p14="http://schemas.microsoft.com/office/powerpoint/2010/main" val="2155439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a:spLocks noGrp="1" noChangeArrowheads="1"/>
          </p:cNvSpPr>
          <p:nvPr>
            <p:ph type="dt" sz="half" idx="10"/>
          </p:nvPr>
        </p:nvSpPr>
        <p:spPr/>
        <p:txBody>
          <a:bodyPr/>
          <a:lstStyle>
            <a:lvl1pPr>
              <a:defRPr/>
            </a:lvl1pPr>
          </a:lstStyle>
          <a:p>
            <a:pPr>
              <a:defRPr/>
            </a:pPr>
            <a:endParaRPr lang="en-US"/>
          </a:p>
        </p:txBody>
      </p:sp>
      <p:sp>
        <p:nvSpPr>
          <p:cNvPr id="4" name="Rectangle 3"/>
          <p:cNvSpPr>
            <a:spLocks noGrp="1" noChangeArrowheads="1"/>
          </p:cNvSpPr>
          <p:nvPr>
            <p:ph type="sldNum" sz="quarter" idx="11"/>
          </p:nvPr>
        </p:nvSpPr>
        <p:spPr/>
        <p:txBody>
          <a:bodyPr/>
          <a:lstStyle>
            <a:lvl1pPr>
              <a:defRPr/>
            </a:lvl1pPr>
          </a:lstStyle>
          <a:p>
            <a:pPr>
              <a:defRPr/>
            </a:pPr>
            <a:fld id="{9DEF4037-709D-4810-BB2F-7FB8B36EA364}" type="slidenum">
              <a:rPr lang="en-US"/>
              <a:pPr>
                <a:defRPr/>
              </a:pPr>
              <a:t>‹#›</a:t>
            </a:fld>
            <a:endParaRPr lang="en-US"/>
          </a:p>
        </p:txBody>
      </p:sp>
      <p:sp>
        <p:nvSpPr>
          <p:cNvPr id="5" name="Rectangle 14"/>
          <p:cNvSpPr>
            <a:spLocks noGrp="1" noChangeArrowheads="1"/>
          </p:cNvSpPr>
          <p:nvPr>
            <p:ph type="ftr" sz="quarter" idx="12"/>
          </p:nvPr>
        </p:nvSpPr>
        <p:spPr/>
        <p:txBody>
          <a:bodyPr/>
          <a:lstStyle>
            <a:lvl1pPr>
              <a:defRPr/>
            </a:lvl1pPr>
          </a:lstStyle>
          <a:p>
            <a:pPr>
              <a:defRPr/>
            </a:pPr>
            <a:r>
              <a:rPr lang="en-US"/>
              <a:t>Back to index</a:t>
            </a:r>
          </a:p>
        </p:txBody>
      </p:sp>
    </p:spTree>
    <p:extLst>
      <p:ext uri="{BB962C8B-B14F-4D97-AF65-F5344CB8AC3E}">
        <p14:creationId xmlns:p14="http://schemas.microsoft.com/office/powerpoint/2010/main" val="4051451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p:txBody>
          <a:bodyPr/>
          <a:lstStyle>
            <a:lvl1pPr>
              <a:defRPr/>
            </a:lvl1pPr>
          </a:lstStyle>
          <a:p>
            <a:pPr>
              <a:defRPr/>
            </a:pPr>
            <a:endParaRPr lang="en-US"/>
          </a:p>
        </p:txBody>
      </p:sp>
      <p:sp>
        <p:nvSpPr>
          <p:cNvPr id="3" name="Rectangle 3"/>
          <p:cNvSpPr>
            <a:spLocks noGrp="1" noChangeArrowheads="1"/>
          </p:cNvSpPr>
          <p:nvPr>
            <p:ph type="sldNum" sz="quarter" idx="11"/>
          </p:nvPr>
        </p:nvSpPr>
        <p:spPr/>
        <p:txBody>
          <a:bodyPr/>
          <a:lstStyle>
            <a:lvl1pPr>
              <a:defRPr/>
            </a:lvl1pPr>
          </a:lstStyle>
          <a:p>
            <a:pPr>
              <a:defRPr/>
            </a:pPr>
            <a:fld id="{201C7C49-8932-41A8-ACD1-E9728C2B18FA}" type="slidenum">
              <a:rPr lang="en-US"/>
              <a:pPr>
                <a:defRPr/>
              </a:pPr>
              <a:t>‹#›</a:t>
            </a:fld>
            <a:endParaRPr lang="en-US"/>
          </a:p>
        </p:txBody>
      </p:sp>
      <p:sp>
        <p:nvSpPr>
          <p:cNvPr id="4" name="Rectangle 14"/>
          <p:cNvSpPr>
            <a:spLocks noGrp="1" noChangeArrowheads="1"/>
          </p:cNvSpPr>
          <p:nvPr>
            <p:ph type="ftr" sz="quarter" idx="12"/>
          </p:nvPr>
        </p:nvSpPr>
        <p:spPr/>
        <p:txBody>
          <a:bodyPr/>
          <a:lstStyle>
            <a:lvl1pPr>
              <a:defRPr/>
            </a:lvl1pPr>
          </a:lstStyle>
          <a:p>
            <a:pPr>
              <a:defRPr/>
            </a:pPr>
            <a:r>
              <a:rPr lang="en-US"/>
              <a:t>Back to index</a:t>
            </a:r>
          </a:p>
        </p:txBody>
      </p:sp>
    </p:spTree>
    <p:extLst>
      <p:ext uri="{BB962C8B-B14F-4D97-AF65-F5344CB8AC3E}">
        <p14:creationId xmlns:p14="http://schemas.microsoft.com/office/powerpoint/2010/main" val="1299461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dt" sz="half" idx="10"/>
          </p:nvPr>
        </p:nvSpPr>
        <p:spPr/>
        <p:txBody>
          <a:bodyPr/>
          <a:lstStyle>
            <a:lvl1pPr>
              <a:defRPr/>
            </a:lvl1pPr>
          </a:lstStyle>
          <a:p>
            <a:pPr>
              <a:defRPr/>
            </a:pPr>
            <a:endParaRPr lang="en-US"/>
          </a:p>
        </p:txBody>
      </p:sp>
      <p:sp>
        <p:nvSpPr>
          <p:cNvPr id="6" name="Rectangle 3"/>
          <p:cNvSpPr>
            <a:spLocks noGrp="1" noChangeArrowheads="1"/>
          </p:cNvSpPr>
          <p:nvPr>
            <p:ph type="sldNum" sz="quarter" idx="11"/>
          </p:nvPr>
        </p:nvSpPr>
        <p:spPr/>
        <p:txBody>
          <a:bodyPr/>
          <a:lstStyle>
            <a:lvl1pPr>
              <a:defRPr/>
            </a:lvl1pPr>
          </a:lstStyle>
          <a:p>
            <a:pPr>
              <a:defRPr/>
            </a:pPr>
            <a:fld id="{078CBC46-86BA-4440-888B-5BAA573D1470}" type="slidenum">
              <a:rPr lang="en-US"/>
              <a:pPr>
                <a:defRPr/>
              </a:pPr>
              <a:t>‹#›</a:t>
            </a:fld>
            <a:endParaRPr lang="en-US"/>
          </a:p>
        </p:txBody>
      </p:sp>
      <p:sp>
        <p:nvSpPr>
          <p:cNvPr id="7" name="Rectangle 14"/>
          <p:cNvSpPr>
            <a:spLocks noGrp="1" noChangeArrowheads="1"/>
          </p:cNvSpPr>
          <p:nvPr>
            <p:ph type="ftr" sz="quarter" idx="12"/>
          </p:nvPr>
        </p:nvSpPr>
        <p:spPr/>
        <p:txBody>
          <a:bodyPr/>
          <a:lstStyle>
            <a:lvl1pPr>
              <a:defRPr/>
            </a:lvl1pPr>
          </a:lstStyle>
          <a:p>
            <a:pPr>
              <a:defRPr/>
            </a:pPr>
            <a:r>
              <a:rPr lang="en-US"/>
              <a:t>Back to index</a:t>
            </a:r>
          </a:p>
        </p:txBody>
      </p:sp>
    </p:spTree>
    <p:extLst>
      <p:ext uri="{BB962C8B-B14F-4D97-AF65-F5344CB8AC3E}">
        <p14:creationId xmlns:p14="http://schemas.microsoft.com/office/powerpoint/2010/main" val="352360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dt" sz="half" idx="10"/>
          </p:nvPr>
        </p:nvSpPr>
        <p:spPr/>
        <p:txBody>
          <a:bodyPr/>
          <a:lstStyle>
            <a:lvl1pPr>
              <a:defRPr/>
            </a:lvl1pPr>
          </a:lstStyle>
          <a:p>
            <a:pPr>
              <a:defRPr/>
            </a:pPr>
            <a:endParaRPr lang="en-US"/>
          </a:p>
        </p:txBody>
      </p:sp>
      <p:sp>
        <p:nvSpPr>
          <p:cNvPr id="6" name="Rectangle 3"/>
          <p:cNvSpPr>
            <a:spLocks noGrp="1" noChangeArrowheads="1"/>
          </p:cNvSpPr>
          <p:nvPr>
            <p:ph type="sldNum" sz="quarter" idx="11"/>
          </p:nvPr>
        </p:nvSpPr>
        <p:spPr/>
        <p:txBody>
          <a:bodyPr/>
          <a:lstStyle>
            <a:lvl1pPr>
              <a:defRPr/>
            </a:lvl1pPr>
          </a:lstStyle>
          <a:p>
            <a:pPr>
              <a:defRPr/>
            </a:pPr>
            <a:fld id="{E829EC8B-DF8D-45C2-9652-B448A68D3821}" type="slidenum">
              <a:rPr lang="en-US"/>
              <a:pPr>
                <a:defRPr/>
              </a:pPr>
              <a:t>‹#›</a:t>
            </a:fld>
            <a:endParaRPr lang="en-US"/>
          </a:p>
        </p:txBody>
      </p:sp>
      <p:sp>
        <p:nvSpPr>
          <p:cNvPr id="7" name="Rectangle 14"/>
          <p:cNvSpPr>
            <a:spLocks noGrp="1" noChangeArrowheads="1"/>
          </p:cNvSpPr>
          <p:nvPr>
            <p:ph type="ftr" sz="quarter" idx="12"/>
          </p:nvPr>
        </p:nvSpPr>
        <p:spPr/>
        <p:txBody>
          <a:bodyPr/>
          <a:lstStyle>
            <a:lvl1pPr>
              <a:defRPr/>
            </a:lvl1pPr>
          </a:lstStyle>
          <a:p>
            <a:pPr>
              <a:defRPr/>
            </a:pPr>
            <a:r>
              <a:rPr lang="en-US"/>
              <a:t>Back to index</a:t>
            </a:r>
          </a:p>
        </p:txBody>
      </p:sp>
    </p:spTree>
    <p:extLst>
      <p:ext uri="{BB962C8B-B14F-4D97-AF65-F5344CB8AC3E}">
        <p14:creationId xmlns:p14="http://schemas.microsoft.com/office/powerpoint/2010/main" val="9505034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66699"/>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dt" sz="half" idx="2"/>
          </p:nvPr>
        </p:nvSpPr>
        <p:spPr bwMode="auto">
          <a:xfrm>
            <a:off x="457200" y="625157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51203" name="Rectangle 3"/>
          <p:cNvSpPr>
            <a:spLocks noGrp="1" noChangeArrowheads="1"/>
          </p:cNvSpPr>
          <p:nvPr>
            <p:ph type="sldNum" sz="quarter" idx="4"/>
          </p:nvPr>
        </p:nvSpPr>
        <p:spPr bwMode="auto">
          <a:xfrm>
            <a:off x="6553200" y="6248400"/>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pPr>
              <a:defRPr/>
            </a:pPr>
            <a:fld id="{10290CC1-1484-4BFE-94DA-158D3D8992D9}" type="slidenum">
              <a:rPr lang="en-US"/>
              <a:pPr>
                <a:defRPr/>
              </a:pPr>
              <a:t>‹#›</a:t>
            </a:fld>
            <a:endParaRPr lang="en-US"/>
          </a:p>
        </p:txBody>
      </p:sp>
      <p:grpSp>
        <p:nvGrpSpPr>
          <p:cNvPr id="1028" name="Group 4"/>
          <p:cNvGrpSpPr>
            <a:grpSpLocks/>
          </p:cNvGrpSpPr>
          <p:nvPr/>
        </p:nvGrpSpPr>
        <p:grpSpPr bwMode="auto">
          <a:xfrm>
            <a:off x="0" y="0"/>
            <a:ext cx="9140825" cy="6850063"/>
            <a:chOff x="0" y="0"/>
            <a:chExt cx="5758" cy="4315"/>
          </a:xfrm>
        </p:grpSpPr>
        <p:grpSp>
          <p:nvGrpSpPr>
            <p:cNvPr id="1032" name="Group 5"/>
            <p:cNvGrpSpPr>
              <a:grpSpLocks/>
            </p:cNvGrpSpPr>
            <p:nvPr userDrawn="1"/>
          </p:nvGrpSpPr>
          <p:grpSpPr bwMode="auto">
            <a:xfrm>
              <a:off x="1728" y="2230"/>
              <a:ext cx="4027" cy="2085"/>
              <a:chOff x="1728" y="2230"/>
              <a:chExt cx="4027" cy="2085"/>
            </a:xfrm>
          </p:grpSpPr>
          <p:sp>
            <p:nvSpPr>
              <p:cNvPr id="51206" name="Freeform 6"/>
              <p:cNvSpPr>
                <a:spLocks/>
              </p:cNvSpPr>
              <p:nvPr/>
            </p:nvSpPr>
            <p:spPr bwMode="hidden">
              <a:xfrm>
                <a:off x="1728" y="2644"/>
                <a:ext cx="2882" cy="1671"/>
              </a:xfrm>
              <a:custGeom>
                <a:avLst/>
                <a:gdLst/>
                <a:ahLst/>
                <a:cxnLst>
                  <a:cxn ang="0">
                    <a:pos x="2740" y="528"/>
                  </a:cxn>
                  <a:cxn ang="0">
                    <a:pos x="2632" y="484"/>
                  </a:cxn>
                  <a:cxn ang="0">
                    <a:pos x="2480" y="424"/>
                  </a:cxn>
                  <a:cxn ang="0">
                    <a:pos x="2203" y="343"/>
                  </a:cxn>
                  <a:cxn ang="0">
                    <a:pos x="1970" y="277"/>
                  </a:cxn>
                  <a:cxn ang="0">
                    <a:pos x="1807" y="212"/>
                  </a:cxn>
                  <a:cxn ang="0">
                    <a:pos x="1693" y="152"/>
                  </a:cxn>
                  <a:cxn ang="0">
                    <a:pos x="1628" y="103"/>
                  </a:cxn>
                  <a:cxn ang="0">
                    <a:pos x="1590" y="60"/>
                  </a:cxn>
                  <a:cxn ang="0">
                    <a:pos x="1579" y="27"/>
                  </a:cxn>
                  <a:cxn ang="0">
                    <a:pos x="1585" y="0"/>
                  </a:cxn>
                  <a:cxn ang="0">
                    <a:pos x="1557" y="49"/>
                  </a:cxn>
                  <a:cxn ang="0">
                    <a:pos x="1568" y="98"/>
                  </a:cxn>
                  <a:cxn ang="0">
                    <a:pos x="1617" y="141"/>
                  </a:cxn>
                  <a:cxn ang="0">
                    <a:pos x="1688" y="185"/>
                  </a:cxn>
                  <a:cxn ang="0">
                    <a:pos x="1791" y="228"/>
                  </a:cxn>
                  <a:cxn ang="0">
                    <a:pos x="2040" y="310"/>
                  </a:cxn>
                  <a:cxn ang="0">
                    <a:pos x="2285" y="381"/>
                  </a:cxn>
                  <a:cxn ang="0">
                    <a:pos x="2464" y="435"/>
                  </a:cxn>
                  <a:cxn ang="0">
                    <a:pos x="2605" y="484"/>
                  </a:cxn>
                  <a:cxn ang="0">
                    <a:pos x="2708" y="528"/>
                  </a:cxn>
                  <a:cxn ang="0">
                    <a:pos x="2768" y="560"/>
                  </a:cxn>
                  <a:cxn ang="0">
                    <a:pos x="2795" y="593"/>
                  </a:cxn>
                  <a:cxn ang="0">
                    <a:pos x="2795" y="642"/>
                  </a:cxn>
                  <a:cxn ang="0">
                    <a:pos x="2762" y="691"/>
                  </a:cxn>
                  <a:cxn ang="0">
                    <a:pos x="2692" y="735"/>
                  </a:cxn>
                  <a:cxn ang="0">
                    <a:pos x="2589" y="778"/>
                  </a:cxn>
                  <a:cxn ang="0">
                    <a:pos x="2458" y="822"/>
                  </a:cxn>
                  <a:cxn ang="0">
                    <a:pos x="2301" y="865"/>
                  </a:cxn>
                  <a:cxn ang="0">
                    <a:pos x="2030" y="930"/>
                  </a:cxn>
                  <a:cxn ang="0">
                    <a:pos x="1606" y="1034"/>
                  </a:cxn>
                  <a:cxn ang="0">
                    <a:pos x="1145" y="1164"/>
                  </a:cxn>
                  <a:cxn ang="0">
                    <a:pos x="673" y="1328"/>
                  </a:cxn>
                  <a:cxn ang="0">
                    <a:pos x="217" y="1545"/>
                  </a:cxn>
                  <a:cxn ang="0">
                    <a:pos x="353" y="1671"/>
                  </a:cxn>
                  <a:cxn ang="0">
                    <a:pos x="754" y="1469"/>
                  </a:cxn>
                  <a:cxn ang="0">
                    <a:pos x="1145" y="1311"/>
                  </a:cxn>
                  <a:cxn ang="0">
                    <a:pos x="1519" y="1186"/>
                  </a:cxn>
                  <a:cxn ang="0">
                    <a:pos x="1861" y="1083"/>
                  </a:cxn>
                  <a:cxn ang="0">
                    <a:pos x="2165" y="1007"/>
                  </a:cxn>
                  <a:cxn ang="0">
                    <a:pos x="2426" y="947"/>
                  </a:cxn>
                  <a:cxn ang="0">
                    <a:pos x="2626" y="892"/>
                  </a:cxn>
                  <a:cxn ang="0">
                    <a:pos x="2762" y="838"/>
                  </a:cxn>
                  <a:cxn ang="0">
                    <a:pos x="2827" y="794"/>
                  </a:cxn>
                  <a:cxn ang="0">
                    <a:pos x="2865" y="745"/>
                  </a:cxn>
                  <a:cxn ang="0">
                    <a:pos x="2882" y="702"/>
                  </a:cxn>
                  <a:cxn ang="0">
                    <a:pos x="2854" y="620"/>
                  </a:cxn>
                  <a:cxn ang="0">
                    <a:pos x="2800" y="560"/>
                  </a:cxn>
                  <a:cxn ang="0">
                    <a:pos x="2773" y="544"/>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w="9525">
                <a:noFill/>
                <a:round/>
                <a:headEnd/>
                <a:tailEnd/>
              </a:ln>
            </p:spPr>
            <p:txBody>
              <a:bodyPr/>
              <a:lstStyle/>
              <a:p>
                <a:pPr>
                  <a:defRPr/>
                </a:pPr>
                <a:endParaRPr lang="en-US"/>
              </a:p>
            </p:txBody>
          </p:sp>
          <p:sp>
            <p:nvSpPr>
              <p:cNvPr id="51207" name="Freeform 7"/>
              <p:cNvSpPr>
                <a:spLocks/>
              </p:cNvSpPr>
              <p:nvPr/>
            </p:nvSpPr>
            <p:spPr bwMode="hidden">
              <a:xfrm>
                <a:off x="4170" y="2671"/>
                <a:ext cx="1259" cy="811"/>
              </a:xfrm>
              <a:custGeom>
                <a:avLst/>
                <a:gdLst/>
                <a:ahLst/>
                <a:cxnLst>
                  <a:cxn ang="0">
                    <a:pos x="1259" y="615"/>
                  </a:cxn>
                  <a:cxn ang="0">
                    <a:pos x="1248" y="588"/>
                  </a:cxn>
                  <a:cxn ang="0">
                    <a:pos x="1237" y="566"/>
                  </a:cxn>
                  <a:cxn ang="0">
                    <a:pos x="1216" y="539"/>
                  </a:cxn>
                  <a:cxn ang="0">
                    <a:pos x="1188" y="517"/>
                  </a:cxn>
                  <a:cxn ang="0">
                    <a:pos x="1123" y="479"/>
                  </a:cxn>
                  <a:cxn ang="0">
                    <a:pos x="1042" y="441"/>
                  </a:cxn>
                  <a:cxn ang="0">
                    <a:pos x="944" y="408"/>
                  </a:cxn>
                  <a:cxn ang="0">
                    <a:pos x="841" y="381"/>
                  </a:cxn>
                  <a:cxn ang="0">
                    <a:pos x="727" y="348"/>
                  </a:cxn>
                  <a:cxn ang="0">
                    <a:pos x="613" y="321"/>
                  </a:cxn>
                  <a:cxn ang="0">
                    <a:pos x="499" y="294"/>
                  </a:cxn>
                  <a:cxn ang="0">
                    <a:pos x="391" y="261"/>
                  </a:cxn>
                  <a:cxn ang="0">
                    <a:pos x="288" y="229"/>
                  </a:cxn>
                  <a:cxn ang="0">
                    <a:pos x="195" y="196"/>
                  </a:cxn>
                  <a:cxn ang="0">
                    <a:pos x="119" y="152"/>
                  </a:cxn>
                  <a:cxn ang="0">
                    <a:pos x="54" y="109"/>
                  </a:cxn>
                  <a:cxn ang="0">
                    <a:pos x="33" y="87"/>
                  </a:cxn>
                  <a:cxn ang="0">
                    <a:pos x="16" y="60"/>
                  </a:cxn>
                  <a:cxn ang="0">
                    <a:pos x="5" y="33"/>
                  </a:cxn>
                  <a:cxn ang="0">
                    <a:pos x="0" y="0"/>
                  </a:cxn>
                  <a:cxn ang="0">
                    <a:pos x="0" y="6"/>
                  </a:cxn>
                  <a:cxn ang="0">
                    <a:pos x="0" y="11"/>
                  </a:cxn>
                  <a:cxn ang="0">
                    <a:pos x="0" y="38"/>
                  </a:cxn>
                  <a:cxn ang="0">
                    <a:pos x="5" y="60"/>
                  </a:cxn>
                  <a:cxn ang="0">
                    <a:pos x="16" y="87"/>
                  </a:cxn>
                  <a:cxn ang="0">
                    <a:pos x="33" y="114"/>
                  </a:cxn>
                  <a:cxn ang="0">
                    <a:pos x="54" y="142"/>
                  </a:cxn>
                  <a:cxn ang="0">
                    <a:pos x="87" y="174"/>
                  </a:cxn>
                  <a:cxn ang="0">
                    <a:pos x="125" y="207"/>
                  </a:cxn>
                  <a:cxn ang="0">
                    <a:pos x="179" y="240"/>
                  </a:cxn>
                  <a:cxn ang="0">
                    <a:pos x="244" y="278"/>
                  </a:cxn>
                  <a:cxn ang="0">
                    <a:pos x="326" y="310"/>
                  </a:cxn>
                  <a:cxn ang="0">
                    <a:pos x="418" y="348"/>
                  </a:cxn>
                  <a:cxn ang="0">
                    <a:pos x="526" y="381"/>
                  </a:cxn>
                  <a:cxn ang="0">
                    <a:pos x="657" y="414"/>
                  </a:cxn>
                  <a:cxn ang="0">
                    <a:pos x="749" y="435"/>
                  </a:cxn>
                  <a:cxn ang="0">
                    <a:pos x="830" y="463"/>
                  </a:cxn>
                  <a:cxn ang="0">
                    <a:pos x="901" y="490"/>
                  </a:cxn>
                  <a:cxn ang="0">
                    <a:pos x="966" y="512"/>
                  </a:cxn>
                  <a:cxn ang="0">
                    <a:pos x="1015" y="539"/>
                  </a:cxn>
                  <a:cxn ang="0">
                    <a:pos x="1053" y="566"/>
                  </a:cxn>
                  <a:cxn ang="0">
                    <a:pos x="1080" y="593"/>
                  </a:cxn>
                  <a:cxn ang="0">
                    <a:pos x="1102" y="620"/>
                  </a:cxn>
                  <a:cxn ang="0">
                    <a:pos x="1112" y="648"/>
                  </a:cxn>
                  <a:cxn ang="0">
                    <a:pos x="1118" y="675"/>
                  </a:cxn>
                  <a:cxn ang="0">
                    <a:pos x="1112" y="697"/>
                  </a:cxn>
                  <a:cxn ang="0">
                    <a:pos x="1096" y="724"/>
                  </a:cxn>
                  <a:cxn ang="0">
                    <a:pos x="1080" y="746"/>
                  </a:cxn>
                  <a:cxn ang="0">
                    <a:pos x="1053" y="767"/>
                  </a:cxn>
                  <a:cxn ang="0">
                    <a:pos x="1015" y="789"/>
                  </a:cxn>
                  <a:cxn ang="0">
                    <a:pos x="977" y="811"/>
                  </a:cxn>
                  <a:cxn ang="0">
                    <a:pos x="1047" y="789"/>
                  </a:cxn>
                  <a:cxn ang="0">
                    <a:pos x="1107" y="767"/>
                  </a:cxn>
                  <a:cxn ang="0">
                    <a:pos x="1156" y="746"/>
                  </a:cxn>
                  <a:cxn ang="0">
                    <a:pos x="1199" y="724"/>
                  </a:cxn>
                  <a:cxn ang="0">
                    <a:pos x="1226" y="702"/>
                  </a:cxn>
                  <a:cxn ang="0">
                    <a:pos x="1248" y="675"/>
                  </a:cxn>
                  <a:cxn ang="0">
                    <a:pos x="1259" y="648"/>
                  </a:cxn>
                  <a:cxn ang="0">
                    <a:pos x="1259" y="615"/>
                  </a:cxn>
                  <a:cxn ang="0">
                    <a:pos x="1259" y="615"/>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w="9525">
                <a:noFill/>
                <a:round/>
                <a:headEnd/>
                <a:tailEnd/>
              </a:ln>
            </p:spPr>
            <p:txBody>
              <a:bodyPr/>
              <a:lstStyle/>
              <a:p>
                <a:pPr>
                  <a:defRPr/>
                </a:pPr>
                <a:endParaRPr lang="en-US"/>
              </a:p>
            </p:txBody>
          </p:sp>
          <p:sp>
            <p:nvSpPr>
              <p:cNvPr id="51208" name="Freeform 8"/>
              <p:cNvSpPr>
                <a:spLocks/>
              </p:cNvSpPr>
              <p:nvPr/>
            </p:nvSpPr>
            <p:spPr bwMode="hidden">
              <a:xfrm>
                <a:off x="2900" y="3346"/>
                <a:ext cx="2849" cy="969"/>
              </a:xfrm>
              <a:custGeom>
                <a:avLst/>
                <a:gdLst/>
                <a:ahLst/>
                <a:cxnLst>
                  <a:cxn ang="0">
                    <a:pos x="92" y="958"/>
                  </a:cxn>
                  <a:cxn ang="0">
                    <a:pos x="0" y="969"/>
                  </a:cxn>
                  <a:cxn ang="0">
                    <a:pos x="391" y="969"/>
                  </a:cxn>
                  <a:cxn ang="0">
                    <a:pos x="434" y="947"/>
                  </a:cxn>
                  <a:cxn ang="0">
                    <a:pos x="483" y="914"/>
                  </a:cxn>
                  <a:cxn ang="0">
                    <a:pos x="554" y="876"/>
                  </a:cxn>
                  <a:cxn ang="0">
                    <a:pos x="635" y="838"/>
                  </a:cxn>
                  <a:cxn ang="0">
                    <a:pos x="727" y="794"/>
                  </a:cxn>
                  <a:cxn ang="0">
                    <a:pos x="836" y="745"/>
                  </a:cxn>
                  <a:cxn ang="0">
                    <a:pos x="961" y="696"/>
                  </a:cxn>
                  <a:cxn ang="0">
                    <a:pos x="1102" y="642"/>
                  </a:cxn>
                  <a:cxn ang="0">
                    <a:pos x="1259" y="582"/>
                  </a:cxn>
                  <a:cxn ang="0">
                    <a:pos x="1433" y="522"/>
                  </a:cxn>
                  <a:cxn ang="0">
                    <a:pos x="1623" y="462"/>
                  </a:cxn>
                  <a:cxn ang="0">
                    <a:pos x="1829" y="403"/>
                  </a:cxn>
                  <a:cxn ang="0">
                    <a:pos x="2057" y="343"/>
                  </a:cxn>
                  <a:cxn ang="0">
                    <a:pos x="2301" y="283"/>
                  </a:cxn>
                  <a:cxn ang="0">
                    <a:pos x="2567" y="223"/>
                  </a:cxn>
                  <a:cxn ang="0">
                    <a:pos x="2849" y="163"/>
                  </a:cxn>
                  <a:cxn ang="0">
                    <a:pos x="2849" y="0"/>
                  </a:cxn>
                  <a:cxn ang="0">
                    <a:pos x="2817" y="16"/>
                  </a:cxn>
                  <a:cxn ang="0">
                    <a:pos x="2773" y="33"/>
                  </a:cxn>
                  <a:cxn ang="0">
                    <a:pos x="2719" y="54"/>
                  </a:cxn>
                  <a:cxn ang="0">
                    <a:pos x="2648" y="76"/>
                  </a:cxn>
                  <a:cxn ang="0">
                    <a:pos x="2572" y="98"/>
                  </a:cxn>
                  <a:cxn ang="0">
                    <a:pos x="2491" y="120"/>
                  </a:cxn>
                  <a:cxn ang="0">
                    <a:pos x="2399" y="147"/>
                  </a:cxn>
                  <a:cxn ang="0">
                    <a:pos x="2301" y="169"/>
                  </a:cxn>
                  <a:cxn ang="0">
                    <a:pos x="2095" y="223"/>
                  </a:cxn>
                  <a:cxn ang="0">
                    <a:pos x="1889" y="277"/>
                  </a:cxn>
                  <a:cxn ang="0">
                    <a:pos x="1688" y="326"/>
                  </a:cxn>
                  <a:cxn ang="0">
                    <a:pos x="1590" y="354"/>
                  </a:cxn>
                  <a:cxn ang="0">
                    <a:pos x="1503" y="381"/>
                  </a:cxn>
                  <a:cxn ang="0">
                    <a:pos x="1107" y="506"/>
                  </a:cxn>
                  <a:cxn ang="0">
                    <a:pos x="912" y="577"/>
                  </a:cxn>
                  <a:cxn ang="0">
                    <a:pos x="727" y="647"/>
                  </a:cxn>
                  <a:cxn ang="0">
                    <a:pos x="548" y="718"/>
                  </a:cxn>
                  <a:cxn ang="0">
                    <a:pos x="380" y="794"/>
                  </a:cxn>
                  <a:cxn ang="0">
                    <a:pos x="228" y="876"/>
                  </a:cxn>
                  <a:cxn ang="0">
                    <a:pos x="92" y="958"/>
                  </a:cxn>
                  <a:cxn ang="0">
                    <a:pos x="92" y="958"/>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w="9525">
                <a:noFill/>
                <a:round/>
                <a:headEnd/>
                <a:tailEnd/>
              </a:ln>
            </p:spPr>
            <p:txBody>
              <a:bodyPr/>
              <a:lstStyle/>
              <a:p>
                <a:pPr>
                  <a:defRPr/>
                </a:pPr>
                <a:endParaRPr lang="en-US"/>
              </a:p>
            </p:txBody>
          </p:sp>
          <p:sp>
            <p:nvSpPr>
              <p:cNvPr id="51209" name="Freeform 9"/>
              <p:cNvSpPr>
                <a:spLocks/>
              </p:cNvSpPr>
              <p:nvPr/>
            </p:nvSpPr>
            <p:spPr bwMode="hidden">
              <a:xfrm>
                <a:off x="2748" y="2230"/>
                <a:ext cx="3007" cy="2085"/>
              </a:xfrm>
              <a:custGeom>
                <a:avLst/>
                <a:gdLst/>
                <a:ahLst/>
                <a:cxnLst>
                  <a:cxn ang="0">
                    <a:pos x="1433" y="474"/>
                  </a:cxn>
                  <a:cxn ang="0">
                    <a:pos x="1460" y="528"/>
                  </a:cxn>
                  <a:cxn ang="0">
                    <a:pos x="1541" y="593"/>
                  </a:cxn>
                  <a:cxn ang="0">
                    <a:pos x="1715" y="670"/>
                  </a:cxn>
                  <a:cxn ang="0">
                    <a:pos x="1927" y="735"/>
                  </a:cxn>
                  <a:cxn ang="0">
                    <a:pos x="2155" y="789"/>
                  </a:cxn>
                  <a:cxn ang="0">
                    <a:pos x="2372" y="849"/>
                  </a:cxn>
                  <a:cxn ang="0">
                    <a:pos x="2551" y="920"/>
                  </a:cxn>
                  <a:cxn ang="0">
                    <a:pos x="2638" y="980"/>
                  </a:cxn>
                  <a:cxn ang="0">
                    <a:pos x="2676" y="1029"/>
                  </a:cxn>
                  <a:cxn ang="0">
                    <a:pos x="2681" y="1083"/>
                  </a:cxn>
                  <a:cxn ang="0">
                    <a:pos x="2665" y="1127"/>
                  </a:cxn>
                  <a:cxn ang="0">
                    <a:pos x="2616" y="1170"/>
                  </a:cxn>
                  <a:cxn ang="0">
                    <a:pos x="2545" y="1208"/>
                  </a:cxn>
                  <a:cxn ang="0">
                    <a:pos x="2448" y="1241"/>
                  </a:cxn>
                  <a:cxn ang="0">
                    <a:pos x="2328" y="1274"/>
                  </a:cxn>
                  <a:cxn ang="0">
                    <a:pos x="2106" y="1328"/>
                  </a:cxn>
                  <a:cxn ang="0">
                    <a:pos x="1742" y="1421"/>
                  </a:cxn>
                  <a:cxn ang="0">
                    <a:pos x="1308" y="1540"/>
                  </a:cxn>
                  <a:cxn ang="0">
                    <a:pos x="820" y="1709"/>
                  </a:cxn>
                  <a:cxn ang="0">
                    <a:pos x="282" y="1943"/>
                  </a:cxn>
                  <a:cxn ang="0">
                    <a:pos x="152" y="2085"/>
                  </a:cxn>
                  <a:cxn ang="0">
                    <a:pos x="386" y="1992"/>
                  </a:cxn>
                  <a:cxn ang="0">
                    <a:pos x="700" y="1834"/>
                  </a:cxn>
                  <a:cxn ang="0">
                    <a:pos x="1064" y="1693"/>
                  </a:cxn>
                  <a:cxn ang="0">
                    <a:pos x="1661" y="1497"/>
                  </a:cxn>
                  <a:cxn ang="0">
                    <a:pos x="1845" y="1442"/>
                  </a:cxn>
                  <a:cxn ang="0">
                    <a:pos x="2252" y="1339"/>
                  </a:cxn>
                  <a:cxn ang="0">
                    <a:pos x="2551" y="1263"/>
                  </a:cxn>
                  <a:cxn ang="0">
                    <a:pos x="2730" y="1214"/>
                  </a:cxn>
                  <a:cxn ang="0">
                    <a:pos x="2876" y="1170"/>
                  </a:cxn>
                  <a:cxn ang="0">
                    <a:pos x="2974" y="1132"/>
                  </a:cxn>
                  <a:cxn ang="0">
                    <a:pos x="3007" y="871"/>
                  </a:cxn>
                  <a:cxn ang="0">
                    <a:pos x="2860" y="844"/>
                  </a:cxn>
                  <a:cxn ang="0">
                    <a:pos x="2670" y="806"/>
                  </a:cxn>
                  <a:cxn ang="0">
                    <a:pos x="2458" y="757"/>
                  </a:cxn>
                  <a:cxn ang="0">
                    <a:pos x="2138" y="670"/>
                  </a:cxn>
                  <a:cxn ang="0">
                    <a:pos x="1959" y="604"/>
                  </a:cxn>
                  <a:cxn ang="0">
                    <a:pos x="1824" y="534"/>
                  </a:cxn>
                  <a:cxn ang="0">
                    <a:pos x="1769" y="474"/>
                  </a:cxn>
                  <a:cxn ang="0">
                    <a:pos x="1753" y="436"/>
                  </a:cxn>
                  <a:cxn ang="0">
                    <a:pos x="1780" y="381"/>
                  </a:cxn>
                  <a:cxn ang="0">
                    <a:pos x="1862" y="316"/>
                  </a:cxn>
                  <a:cxn ang="0">
                    <a:pos x="1986" y="267"/>
                  </a:cxn>
                  <a:cxn ang="0">
                    <a:pos x="2149" y="229"/>
                  </a:cxn>
                  <a:cxn ang="0">
                    <a:pos x="2431" y="180"/>
                  </a:cxn>
                  <a:cxn ang="0">
                    <a:pos x="2827" y="125"/>
                  </a:cxn>
                  <a:cxn ang="0">
                    <a:pos x="3007" y="87"/>
                  </a:cxn>
                  <a:cxn ang="0">
                    <a:pos x="2909" y="22"/>
                  </a:cxn>
                  <a:cxn ang="0">
                    <a:pos x="2676" y="66"/>
                  </a:cxn>
                  <a:cxn ang="0">
                    <a:pos x="2285" y="120"/>
                  </a:cxn>
                  <a:cxn ang="0">
                    <a:pos x="2030" y="158"/>
                  </a:cxn>
                  <a:cxn ang="0">
                    <a:pos x="1791" y="202"/>
                  </a:cxn>
                  <a:cxn ang="0">
                    <a:pos x="1601" y="261"/>
                  </a:cxn>
                  <a:cxn ang="0">
                    <a:pos x="1471" y="338"/>
                  </a:cxn>
                  <a:cxn ang="0">
                    <a:pos x="1438" y="387"/>
                  </a:cxn>
                  <a:cxn ang="0">
                    <a:pos x="1427" y="441"/>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w="9525">
                <a:noFill/>
                <a:round/>
                <a:headEnd/>
                <a:tailEnd/>
              </a:ln>
            </p:spPr>
            <p:txBody>
              <a:bodyPr/>
              <a:lstStyle/>
              <a:p>
                <a:pPr>
                  <a:defRPr/>
                </a:pPr>
                <a:endParaRPr lang="en-US"/>
              </a:p>
            </p:txBody>
          </p:sp>
          <p:sp>
            <p:nvSpPr>
              <p:cNvPr id="51210" name="Freeform 10"/>
              <p:cNvSpPr>
                <a:spLocks/>
              </p:cNvSpPr>
              <p:nvPr/>
            </p:nvSpPr>
            <p:spPr bwMode="hidden">
              <a:xfrm>
                <a:off x="4501" y="2317"/>
                <a:ext cx="1248" cy="539"/>
              </a:xfrm>
              <a:custGeom>
                <a:avLst/>
                <a:gdLst/>
                <a:ahLst/>
                <a:cxnLst>
                  <a:cxn ang="0">
                    <a:pos x="0" y="332"/>
                  </a:cxn>
                  <a:cxn ang="0">
                    <a:pos x="0" y="360"/>
                  </a:cxn>
                  <a:cxn ang="0">
                    <a:pos x="5" y="387"/>
                  </a:cxn>
                  <a:cxn ang="0">
                    <a:pos x="27" y="414"/>
                  </a:cxn>
                  <a:cxn ang="0">
                    <a:pos x="54" y="436"/>
                  </a:cxn>
                  <a:cxn ang="0">
                    <a:pos x="92" y="463"/>
                  </a:cxn>
                  <a:cxn ang="0">
                    <a:pos x="141" y="490"/>
                  </a:cxn>
                  <a:cxn ang="0">
                    <a:pos x="195" y="512"/>
                  </a:cxn>
                  <a:cxn ang="0">
                    <a:pos x="255" y="539"/>
                  </a:cxn>
                  <a:cxn ang="0">
                    <a:pos x="212" y="517"/>
                  </a:cxn>
                  <a:cxn ang="0">
                    <a:pos x="179" y="490"/>
                  </a:cxn>
                  <a:cxn ang="0">
                    <a:pos x="157" y="468"/>
                  </a:cxn>
                  <a:cxn ang="0">
                    <a:pos x="141" y="447"/>
                  </a:cxn>
                  <a:cxn ang="0">
                    <a:pos x="136" y="425"/>
                  </a:cxn>
                  <a:cxn ang="0">
                    <a:pos x="136" y="403"/>
                  </a:cxn>
                  <a:cxn ang="0">
                    <a:pos x="141" y="381"/>
                  </a:cxn>
                  <a:cxn ang="0">
                    <a:pos x="157" y="365"/>
                  </a:cxn>
                  <a:cxn ang="0">
                    <a:pos x="179" y="343"/>
                  </a:cxn>
                  <a:cxn ang="0">
                    <a:pos x="201" y="327"/>
                  </a:cxn>
                  <a:cxn ang="0">
                    <a:pos x="266" y="294"/>
                  </a:cxn>
                  <a:cxn ang="0">
                    <a:pos x="353" y="262"/>
                  </a:cxn>
                  <a:cxn ang="0">
                    <a:pos x="445" y="234"/>
                  </a:cxn>
                  <a:cxn ang="0">
                    <a:pos x="554" y="213"/>
                  </a:cxn>
                  <a:cxn ang="0">
                    <a:pos x="662" y="191"/>
                  </a:cxn>
                  <a:cxn ang="0">
                    <a:pos x="890" y="153"/>
                  </a:cxn>
                  <a:cxn ang="0">
                    <a:pos x="993" y="136"/>
                  </a:cxn>
                  <a:cxn ang="0">
                    <a:pos x="1091" y="120"/>
                  </a:cxn>
                  <a:cxn ang="0">
                    <a:pos x="1178" y="115"/>
                  </a:cxn>
                  <a:cxn ang="0">
                    <a:pos x="1248" y="104"/>
                  </a:cxn>
                  <a:cxn ang="0">
                    <a:pos x="1248" y="0"/>
                  </a:cxn>
                  <a:cxn ang="0">
                    <a:pos x="1161" y="22"/>
                  </a:cxn>
                  <a:cxn ang="0">
                    <a:pos x="1069" y="38"/>
                  </a:cxn>
                  <a:cxn ang="0">
                    <a:pos x="874" y="71"/>
                  </a:cxn>
                  <a:cxn ang="0">
                    <a:pos x="673" y="93"/>
                  </a:cxn>
                  <a:cxn ang="0">
                    <a:pos x="483" y="126"/>
                  </a:cxn>
                  <a:cxn ang="0">
                    <a:pos x="391" y="142"/>
                  </a:cxn>
                  <a:cxn ang="0">
                    <a:pos x="309" y="158"/>
                  </a:cxn>
                  <a:cxn ang="0">
                    <a:pos x="228" y="180"/>
                  </a:cxn>
                  <a:cxn ang="0">
                    <a:pos x="163" y="202"/>
                  </a:cxn>
                  <a:cxn ang="0">
                    <a:pos x="103" y="229"/>
                  </a:cxn>
                  <a:cxn ang="0">
                    <a:pos x="54" y="256"/>
                  </a:cxn>
                  <a:cxn ang="0">
                    <a:pos x="22" y="294"/>
                  </a:cxn>
                  <a:cxn ang="0">
                    <a:pos x="0" y="332"/>
                  </a:cxn>
                  <a:cxn ang="0">
                    <a:pos x="0" y="332"/>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w="9525">
                <a:noFill/>
                <a:round/>
                <a:headEnd/>
                <a:tailEnd/>
              </a:ln>
            </p:spPr>
            <p:txBody>
              <a:bodyPr/>
              <a:lstStyle/>
              <a:p>
                <a:pPr>
                  <a:defRPr/>
                </a:pPr>
                <a:endParaRPr lang="en-US"/>
              </a:p>
            </p:txBody>
          </p:sp>
        </p:grpSp>
        <p:sp>
          <p:nvSpPr>
            <p:cNvPr id="51211" name="Freeform 11"/>
            <p:cNvSpPr>
              <a:spLocks/>
            </p:cNvSpPr>
            <p:nvPr/>
          </p:nvSpPr>
          <p:spPr bwMode="hidden">
            <a:xfrm>
              <a:off x="3322" y="1341"/>
              <a:ext cx="1825" cy="1537"/>
            </a:xfrm>
            <a:custGeom>
              <a:avLst/>
              <a:gdLst/>
              <a:ahLst/>
              <a:cxnLst>
                <a:cxn ang="0">
                  <a:pos x="982" y="1061"/>
                </a:cxn>
                <a:cxn ang="0">
                  <a:pos x="1357" y="1012"/>
                </a:cxn>
                <a:cxn ang="0">
                  <a:pos x="1666" y="957"/>
                </a:cxn>
                <a:cxn ang="0">
                  <a:pos x="1916" y="897"/>
                </a:cxn>
                <a:cxn ang="0">
                  <a:pos x="2100" y="832"/>
                </a:cxn>
                <a:cxn ang="0">
                  <a:pos x="2220" y="756"/>
                </a:cxn>
                <a:cxn ang="0">
                  <a:pos x="2285" y="669"/>
                </a:cxn>
                <a:cxn ang="0">
                  <a:pos x="2290" y="560"/>
                </a:cxn>
                <a:cxn ang="0">
                  <a:pos x="2241" y="457"/>
                </a:cxn>
                <a:cxn ang="0">
                  <a:pos x="2144" y="364"/>
                </a:cxn>
                <a:cxn ang="0">
                  <a:pos x="2008" y="277"/>
                </a:cxn>
                <a:cxn ang="0">
                  <a:pos x="1769" y="157"/>
                </a:cxn>
                <a:cxn ang="0">
                  <a:pos x="1612" y="92"/>
                </a:cxn>
                <a:cxn ang="0">
                  <a:pos x="1476" y="43"/>
                </a:cxn>
                <a:cxn ang="0">
                  <a:pos x="1384" y="10"/>
                </a:cxn>
                <a:cxn ang="0">
                  <a:pos x="1346" y="0"/>
                </a:cxn>
                <a:cxn ang="0">
                  <a:pos x="1655" y="119"/>
                </a:cxn>
                <a:cxn ang="0">
                  <a:pos x="1948" y="255"/>
                </a:cxn>
                <a:cxn ang="0">
                  <a:pos x="2068" y="326"/>
                </a:cxn>
                <a:cxn ang="0">
                  <a:pos x="2171" y="402"/>
                </a:cxn>
                <a:cxn ang="0">
                  <a:pos x="2236" y="478"/>
                </a:cxn>
                <a:cxn ang="0">
                  <a:pos x="2263" y="560"/>
                </a:cxn>
                <a:cxn ang="0">
                  <a:pos x="2241" y="636"/>
                </a:cxn>
                <a:cxn ang="0">
                  <a:pos x="2171" y="702"/>
                </a:cxn>
                <a:cxn ang="0">
                  <a:pos x="2062" y="756"/>
                </a:cxn>
                <a:cxn ang="0">
                  <a:pos x="1921" y="800"/>
                </a:cxn>
                <a:cxn ang="0">
                  <a:pos x="1748" y="843"/>
                </a:cxn>
                <a:cxn ang="0">
                  <a:pos x="1351" y="908"/>
                </a:cxn>
                <a:cxn ang="0">
                  <a:pos x="923" y="968"/>
                </a:cxn>
                <a:cxn ang="0">
                  <a:pos x="521" y="1028"/>
                </a:cxn>
                <a:cxn ang="0">
                  <a:pos x="353" y="1066"/>
                </a:cxn>
                <a:cxn ang="0">
                  <a:pos x="206" y="1104"/>
                </a:cxn>
                <a:cxn ang="0">
                  <a:pos x="92" y="1148"/>
                </a:cxn>
                <a:cxn ang="0">
                  <a:pos x="22" y="1202"/>
                </a:cxn>
                <a:cxn ang="0">
                  <a:pos x="0" y="1262"/>
                </a:cxn>
                <a:cxn ang="0">
                  <a:pos x="27" y="1327"/>
                </a:cxn>
                <a:cxn ang="0">
                  <a:pos x="98" y="1382"/>
                </a:cxn>
                <a:cxn ang="0">
                  <a:pos x="196" y="1425"/>
                </a:cxn>
                <a:cxn ang="0">
                  <a:pos x="326" y="1469"/>
                </a:cxn>
                <a:cxn ang="0">
                  <a:pos x="217" y="1414"/>
                </a:cxn>
                <a:cxn ang="0">
                  <a:pos x="147" y="1360"/>
                </a:cxn>
                <a:cxn ang="0">
                  <a:pos x="120" y="1306"/>
                </a:cxn>
                <a:cxn ang="0">
                  <a:pos x="141" y="1257"/>
                </a:cxn>
                <a:cxn ang="0">
                  <a:pos x="212" y="1208"/>
                </a:cxn>
                <a:cxn ang="0">
                  <a:pos x="342" y="1164"/>
                </a:cxn>
                <a:cxn ang="0">
                  <a:pos x="527" y="1121"/>
                </a:cxn>
                <a:cxn ang="0">
                  <a:pos x="771" y="1088"/>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w="9525">
              <a:noFill/>
              <a:round/>
              <a:headEnd/>
              <a:tailEnd/>
            </a:ln>
          </p:spPr>
          <p:txBody>
            <a:bodyPr/>
            <a:lstStyle/>
            <a:p>
              <a:pPr>
                <a:defRPr/>
              </a:pPr>
              <a:endParaRPr lang="en-US"/>
            </a:p>
          </p:txBody>
        </p:sp>
        <p:sp>
          <p:nvSpPr>
            <p:cNvPr id="51212" name="Freeform 12"/>
            <p:cNvSpPr>
              <a:spLocks/>
            </p:cNvSpPr>
            <p:nvPr/>
          </p:nvSpPr>
          <p:spPr bwMode="hidden">
            <a:xfrm>
              <a:off x="0" y="0"/>
              <a:ext cx="5758" cy="1776"/>
            </a:xfrm>
            <a:custGeom>
              <a:avLst/>
              <a:gdLst/>
              <a:ahLst/>
              <a:cxnLst>
                <a:cxn ang="0">
                  <a:pos x="0" y="0"/>
                </a:cxn>
                <a:cxn ang="0">
                  <a:pos x="0" y="1906"/>
                </a:cxn>
                <a:cxn ang="0">
                  <a:pos x="5740" y="1906"/>
                </a:cxn>
                <a:cxn ang="0">
                  <a:pos x="5740" y="0"/>
                </a:cxn>
                <a:cxn ang="0">
                  <a:pos x="0" y="0"/>
                </a:cxn>
                <a:cxn ang="0">
                  <a:pos x="0" y="0"/>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w="9525">
              <a:noFill/>
              <a:round/>
              <a:headEnd/>
              <a:tailEnd/>
            </a:ln>
          </p:spPr>
          <p:txBody>
            <a:bodyPr/>
            <a:lstStyle/>
            <a:p>
              <a:pPr>
                <a:defRPr/>
              </a:pPr>
              <a:endParaRPr lang="en-US"/>
            </a:p>
          </p:txBody>
        </p:sp>
      </p:grpSp>
      <p:sp>
        <p:nvSpPr>
          <p:cNvPr id="51213" name="Rectangle 13"/>
          <p:cNvSpPr>
            <a:spLocks noGrp="1" noRot="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51214" name="Rectangle 14"/>
          <p:cNvSpPr>
            <a:spLocks noGrp="1" noChangeArrowheads="1"/>
          </p:cNvSpPr>
          <p:nvPr>
            <p:ph type="ftr" sz="quarter" idx="3"/>
          </p:nvPr>
        </p:nvSpPr>
        <p:spPr bwMode="auto">
          <a:xfrm>
            <a:off x="3124200" y="6248400"/>
            <a:ext cx="2895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latin typeface="Arial" charset="0"/>
              </a:defRPr>
            </a:lvl1pPr>
          </a:lstStyle>
          <a:p>
            <a:pPr>
              <a:defRPr/>
            </a:pPr>
            <a:r>
              <a:rPr lang="en-US"/>
              <a:t>Back to index</a:t>
            </a:r>
          </a:p>
        </p:txBody>
      </p:sp>
      <p:sp>
        <p:nvSpPr>
          <p:cNvPr id="51215" name="Rectangle 15"/>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cSld>
  <p:clrMap bg1="dk2" tx1="lt1" bg2="dk1" tx2="lt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 id="2147484218" r:id="rId9"/>
    <p:sldLayoutId id="2147484219" r:id="rId10"/>
    <p:sldLayoutId id="2147484220" r:id="rId11"/>
  </p:sldLayoutIdLst>
  <p:timing>
    <p:tnLst>
      <p:par>
        <p:cTn id="1" dur="indefinite" restart="never" nodeType="tmRoot"/>
      </p:par>
    </p:tnLst>
  </p:timing>
  <p:hf sldNum="0" hdr="0" ftr="0" dt="0"/>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defRPr>
      </a:lvl9pPr>
    </p:titleStyle>
    <p:bodyStyle>
      <a:lvl1pPr marL="342900" indent="-342900" algn="l" rtl="0" eaLnBrk="0" fontAlgn="base" hangingPunct="0">
        <a:spcBef>
          <a:spcPct val="20000"/>
        </a:spcBef>
        <a:spcAft>
          <a:spcPct val="0"/>
        </a:spcAft>
        <a:buClr>
          <a:schemeClr val="hlink"/>
        </a:buClr>
        <a:buSzPct val="70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itchFamily="2" charset="2"/>
        <a:buChar char="n"/>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tx2"/>
        </a:buClr>
        <a:buSzPct val="70000"/>
        <a:buFont typeface="Wingdings" pitchFamily="2" charset="2"/>
        <a:buChar char="n"/>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accent2"/>
        </a:buClr>
        <a:buSzPct val="70000"/>
        <a:buFont typeface="Wingdings" pitchFamily="2" charset="2"/>
        <a:buChar char="n"/>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133.xml"/><Relationship Id="rId3" Type="http://schemas.openxmlformats.org/officeDocument/2006/relationships/slide" Target="slide34.xml"/><Relationship Id="rId7" Type="http://schemas.openxmlformats.org/officeDocument/2006/relationships/slide" Target="slide108.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3.xml"/><Relationship Id="rId5" Type="http://schemas.openxmlformats.org/officeDocument/2006/relationships/slide" Target="slide90.xml"/><Relationship Id="rId4" Type="http://schemas.openxmlformats.org/officeDocument/2006/relationships/slide" Target="slide69.xml"/><Relationship Id="rId9" Type="http://schemas.openxmlformats.org/officeDocument/2006/relationships/slide" Target="slide13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9635" name="Rectangle 3"/>
          <p:cNvSpPr>
            <a:spLocks noGrp="1" noChangeArrowheads="1"/>
          </p:cNvSpPr>
          <p:nvPr>
            <p:ph type="body" idx="1"/>
          </p:nvPr>
        </p:nvSpPr>
        <p:spPr/>
        <p:txBody>
          <a:bodyPr/>
          <a:lstStyle/>
          <a:p>
            <a:pPr algn="ctr" eaLnBrk="1" hangingPunct="1">
              <a:buFont typeface="Wingdings" pitchFamily="2" charset="2"/>
              <a:buNone/>
              <a:defRPr/>
            </a:pPr>
            <a:r>
              <a:rPr lang="en-US" sz="3600" dirty="0" smtClean="0">
                <a:solidFill>
                  <a:srgbClr val="FFCC66"/>
                </a:solidFill>
              </a:rPr>
              <a:t>MCA – 503 Distributed Operating System</a:t>
            </a:r>
          </a:p>
          <a:p>
            <a:pPr algn="ctr" eaLnBrk="1" hangingPunct="1">
              <a:buFont typeface="Wingdings" pitchFamily="2" charset="2"/>
              <a:buNone/>
              <a:defRPr/>
            </a:pPr>
            <a:r>
              <a:rPr lang="en-US" sz="3600" dirty="0" smtClean="0">
                <a:solidFill>
                  <a:srgbClr val="FFCC66"/>
                </a:solidFill>
              </a:rPr>
              <a:t>Unit # 2 and 3</a:t>
            </a:r>
          </a:p>
          <a:p>
            <a:pPr algn="ctr" eaLnBrk="1" hangingPunct="1">
              <a:buFont typeface="Wingdings" pitchFamily="2" charset="2"/>
              <a:buNone/>
              <a:defRPr/>
            </a:pPr>
            <a:r>
              <a:rPr lang="en-US" sz="3600" dirty="0" smtClean="0">
                <a:solidFill>
                  <a:srgbClr val="FFCC66"/>
                </a:solidFill>
              </a:rPr>
              <a:t>Department of Computer Science</a:t>
            </a:r>
          </a:p>
          <a:p>
            <a:pPr algn="ctr" eaLnBrk="1" hangingPunct="1">
              <a:buFont typeface="Wingdings" pitchFamily="2" charset="2"/>
              <a:buNone/>
              <a:defRPr/>
            </a:pPr>
            <a:r>
              <a:rPr lang="en-US" sz="3600" dirty="0" smtClean="0">
                <a:solidFill>
                  <a:srgbClr val="FFCC66"/>
                </a:solidFill>
              </a:rPr>
              <a:t>SPU, V V Nagar.</a:t>
            </a:r>
          </a:p>
          <a:p>
            <a:pPr algn="ctr" eaLnBrk="1" hangingPunct="1">
              <a:buFont typeface="Wingdings" pitchFamily="2" charset="2"/>
              <a:buNone/>
              <a:defRPr/>
            </a:pPr>
            <a:endParaRPr lang="en-US" sz="3600" dirty="0" smtClean="0">
              <a:solidFill>
                <a:srgbClr val="FFCC66"/>
              </a:solidFill>
            </a:endParaRPr>
          </a:p>
          <a:p>
            <a:pPr algn="ctr" eaLnBrk="1" hangingPunct="1">
              <a:buFont typeface="Wingdings" pitchFamily="2" charset="2"/>
              <a:buNone/>
              <a:defRPr/>
            </a:pPr>
            <a:endParaRPr lang="en-US" sz="2400" dirty="0" smtClean="0">
              <a:solidFill>
                <a:srgbClr val="FFCC66"/>
              </a:solidFill>
            </a:endParaRPr>
          </a:p>
          <a:p>
            <a:pPr algn="ctr" eaLnBrk="1" hangingPunct="1">
              <a:buFont typeface="Wingdings" pitchFamily="2" charset="2"/>
              <a:buNone/>
              <a:defRPr/>
            </a:pPr>
            <a:endParaRPr lang="en-US" sz="2400" dirty="0" smtClean="0">
              <a:solidFill>
                <a:srgbClr val="FFCC66"/>
              </a:solidFill>
            </a:endParaRPr>
          </a:p>
          <a:p>
            <a:pPr algn="r" eaLnBrk="1" hangingPunct="1">
              <a:buFont typeface="Wingdings" pitchFamily="2" charset="2"/>
              <a:buNone/>
              <a:defRPr/>
            </a:pPr>
            <a:r>
              <a:rPr lang="en-US" sz="2400" dirty="0" smtClean="0">
                <a:solidFill>
                  <a:srgbClr val="FFCC66"/>
                </a:solidFill>
              </a:rPr>
              <a:t>Ms D M Patel</a:t>
            </a:r>
          </a:p>
          <a:p>
            <a:pPr eaLnBrk="1" hangingPunct="1">
              <a:buFont typeface="Wingdings" pitchFamily="2" charset="2"/>
              <a:buNone/>
              <a:defRPr/>
            </a:pPr>
            <a:endParaRPr lang="en-US" sz="3600"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3600" dirty="0" smtClean="0"/>
              <a:t>The Workstation Model Continue……..</a:t>
            </a:r>
            <a:endParaRPr lang="en-US" sz="3600" dirty="0"/>
          </a:p>
        </p:txBody>
      </p:sp>
      <p:sp>
        <p:nvSpPr>
          <p:cNvPr id="3" name="Content Placeholder 2"/>
          <p:cNvSpPr>
            <a:spLocks noGrp="1"/>
          </p:cNvSpPr>
          <p:nvPr>
            <p:ph idx="1"/>
          </p:nvPr>
        </p:nvSpPr>
        <p:spPr/>
        <p:txBody>
          <a:bodyPr/>
          <a:lstStyle/>
          <a:p>
            <a:pPr algn="just">
              <a:buFont typeface="Wingdings" pitchFamily="2" charset="2"/>
              <a:buChar char="Ø"/>
              <a:defRPr/>
            </a:pPr>
            <a:r>
              <a:rPr lang="en-US" sz="2800" smtClean="0"/>
              <a:t>For example suppose new release of some program, say some system programs like compiler comes out then it can be installed on small number of file servers so here we do not require to install it all each workstation.</a:t>
            </a:r>
          </a:p>
          <a:p>
            <a:pPr lvl="1" algn="just">
              <a:buFont typeface="Wingdings" pitchFamily="2" charset="2"/>
              <a:buNone/>
              <a:defRPr/>
            </a:pPr>
            <a:r>
              <a:rPr lang="en-US" sz="2400" smtClean="0"/>
              <a:t>	</a:t>
            </a:r>
            <a:r>
              <a:rPr lang="en-US" smtClean="0"/>
              <a:t>3. Diskless workstations provide symmetry and     flexibility because user can use every time different workstation since file system is not local.</a:t>
            </a:r>
          </a:p>
          <a:p>
            <a:pPr lvl="1" algn="just">
              <a:buFont typeface="Wingdings" pitchFamily="2" charset="2"/>
              <a:buNone/>
              <a:defRPr/>
            </a:pPr>
            <a:r>
              <a:rPr lang="en-US" smtClean="0"/>
              <a:t>	 </a:t>
            </a:r>
          </a:p>
          <a:p>
            <a:pPr lvl="1" algn="just">
              <a:buFont typeface="Wingdings" pitchFamily="2" charset="2"/>
              <a:buNone/>
              <a:defRPr/>
            </a:pPr>
            <a:r>
              <a:rPr lang="en-US" smtClean="0"/>
              <a:t> 	 </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200" dirty="0" smtClean="0"/>
              <a:t>Synchronization In Distributed System</a:t>
            </a:r>
            <a:endParaRPr lang="en-US" sz="3200" dirty="0"/>
          </a:p>
        </p:txBody>
      </p:sp>
      <p:sp>
        <p:nvSpPr>
          <p:cNvPr id="3" name="Content Placeholder 2"/>
          <p:cNvSpPr>
            <a:spLocks noGrp="1"/>
          </p:cNvSpPr>
          <p:nvPr>
            <p:ph idx="1"/>
          </p:nvPr>
        </p:nvSpPr>
        <p:spPr/>
        <p:txBody>
          <a:bodyPr/>
          <a:lstStyle/>
          <a:p>
            <a:pPr algn="just">
              <a:buFont typeface="Wingdings" pitchFamily="2" charset="2"/>
              <a:buChar char="Ø"/>
            </a:pPr>
            <a:r>
              <a:rPr lang="en-US" sz="2800" smtClean="0"/>
              <a:t>And u can also see that message B from 1 to 2 takes 16 ticks so again its valid. </a:t>
            </a:r>
          </a:p>
          <a:p>
            <a:pPr algn="just">
              <a:buFont typeface="Wingdings" pitchFamily="2" charset="2"/>
              <a:buChar char="Ø"/>
            </a:pPr>
            <a:r>
              <a:rPr lang="en-US" sz="2800" smtClean="0"/>
              <a:t>But just see figure(a) again and just see the fun that comes around, message C from 2 to1 leaves at 60 and arrives at 56. similarly message D from 1 to 0 leaves at 64 and arrives at 54. these values are clearly impossible.</a:t>
            </a:r>
          </a:p>
          <a:p>
            <a:pPr algn="just">
              <a:buFont typeface="Wingdings" pitchFamily="2" charset="2"/>
              <a:buChar char="Ø"/>
            </a:pPr>
            <a:r>
              <a:rPr lang="en-US" sz="2800" smtClean="0"/>
              <a:t>Lamport’s solution follows directly from the </a:t>
            </a:r>
            <a:r>
              <a:rPr lang="en-US" sz="2800" smtClean="0">
                <a:solidFill>
                  <a:srgbClr val="FFFF00"/>
                </a:solidFill>
              </a:rPr>
              <a:t>happens before relation. </a:t>
            </a:r>
            <a:endParaRPr lang="en-US" sz="2800" smtClean="0"/>
          </a:p>
          <a:p>
            <a:pPr algn="just">
              <a:buFont typeface="Wingdings" pitchFamily="2" charset="2"/>
              <a:buChar char="Ø"/>
            </a:pPr>
            <a:r>
              <a:rPr lang="en-US" sz="2800" smtClean="0">
                <a:solidFill>
                  <a:srgbClr val="FFFF00"/>
                </a:solidFill>
              </a:rPr>
              <a:t>Since  C left at 60 it must arrive at 61 or later. Therefore each message carries the sending time, according to the senders clock.</a:t>
            </a: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defRPr/>
            </a:pPr>
            <a:r>
              <a:rPr lang="en-US" sz="3200" dirty="0" smtClean="0"/>
              <a:t>Synchronization In Distributed System</a:t>
            </a:r>
            <a:endParaRPr lang="en-US" sz="3200" dirty="0"/>
          </a:p>
        </p:txBody>
      </p:sp>
      <p:sp>
        <p:nvSpPr>
          <p:cNvPr id="3" name="Content Placeholder 2"/>
          <p:cNvSpPr>
            <a:spLocks noGrp="1"/>
          </p:cNvSpPr>
          <p:nvPr>
            <p:ph idx="1"/>
          </p:nvPr>
        </p:nvSpPr>
        <p:spPr/>
        <p:txBody>
          <a:bodyPr/>
          <a:lstStyle/>
          <a:p>
            <a:pPr algn="just">
              <a:buFont typeface="Wingdings" pitchFamily="2" charset="2"/>
              <a:buChar char="Ø"/>
            </a:pPr>
            <a:r>
              <a:rPr lang="en-US" sz="2800" smtClean="0"/>
              <a:t>When a message arrives and the receiver’s clock shows a value prior to the time the message was sent, the </a:t>
            </a:r>
            <a:r>
              <a:rPr lang="en-US" sz="2800" smtClean="0">
                <a:solidFill>
                  <a:srgbClr val="FFFF00"/>
                </a:solidFill>
              </a:rPr>
              <a:t>receiver fast forwards it’s clock to be one more than the sending time. Here in figure(b) we can see that C now arrives at 61. similarly D arrives at 70.</a:t>
            </a: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effectLst/>
            </a:endParaRPr>
          </a:p>
        </p:txBody>
      </p:sp>
      <p:sp>
        <p:nvSpPr>
          <p:cNvPr id="116739"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Wingdings" pitchFamily="2" charset="2"/>
              <a:buNone/>
            </a:pPr>
            <a:endParaRPr lang="en-US" smtClean="0">
              <a:effectLst/>
            </a:endParaRPr>
          </a:p>
          <a:p>
            <a:pPr>
              <a:buFont typeface="Wingdings" pitchFamily="2" charset="2"/>
              <a:buNone/>
            </a:pPr>
            <a:endParaRPr lang="en-US" smtClean="0">
              <a:effectLst/>
            </a:endParaRPr>
          </a:p>
          <a:p>
            <a:pPr>
              <a:buFont typeface="Wingdings" pitchFamily="2" charset="2"/>
              <a:buNone/>
            </a:pPr>
            <a:endParaRPr lang="en-US" smtClean="0">
              <a:effectLst/>
            </a:endParaRPr>
          </a:p>
          <a:p>
            <a:pPr algn="ctr">
              <a:buFont typeface="Wingdings" pitchFamily="2" charset="2"/>
              <a:buNone/>
            </a:pPr>
            <a:r>
              <a:rPr lang="en-US" sz="3600" smtClean="0">
                <a:solidFill>
                  <a:srgbClr val="FFFF00"/>
                </a:solidFill>
                <a:effectLst/>
              </a:rPr>
              <a:t>Unit # 3 Parallel Processing</a:t>
            </a:r>
          </a:p>
          <a:p>
            <a:pPr>
              <a:buFont typeface="Wingdings" pitchFamily="2" charset="2"/>
              <a:buNone/>
            </a:pPr>
            <a:endParaRPr lang="en-US" smtClean="0">
              <a:effectLst/>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sz="3200" smtClean="0">
                <a:effectLst/>
              </a:rPr>
              <a:t>Parallel Processing: Basic concepts</a:t>
            </a:r>
          </a:p>
        </p:txBody>
      </p:sp>
      <p:sp>
        <p:nvSpPr>
          <p:cNvPr id="117763" name="Rectangle 3"/>
          <p:cNvSpPr>
            <a:spLocks noGrp="1" noChangeArrowheads="1"/>
          </p:cNvSpPr>
          <p:nvPr>
            <p:ph type="body" idx="4294967295"/>
          </p:nvPr>
        </p:nvSpPr>
        <p:spPr>
          <a:xfrm>
            <a:off x="457200" y="1600200"/>
            <a:ext cx="8229600" cy="5029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lnSpc>
                <a:spcPct val="90000"/>
              </a:lnSpc>
              <a:buFont typeface="Wingdings" pitchFamily="2" charset="2"/>
              <a:buChar char="Ø"/>
            </a:pPr>
            <a:r>
              <a:rPr lang="en-US" sz="2800" b="1" smtClean="0">
                <a:solidFill>
                  <a:srgbClr val="FFFF00"/>
                </a:solidFill>
                <a:effectLst/>
              </a:rPr>
              <a:t>Parallel processing</a:t>
            </a:r>
            <a:r>
              <a:rPr lang="en-US" sz="2800" smtClean="0">
                <a:effectLst/>
              </a:rPr>
              <a:t> is information processing that emphasizes the concurrent manipulation of data elements belonging to one or more processes </a:t>
            </a:r>
            <a:r>
              <a:rPr lang="en-US" sz="2800" b="1" i="1" smtClean="0">
                <a:solidFill>
                  <a:srgbClr val="FFFF00"/>
                </a:solidFill>
                <a:effectLst/>
              </a:rPr>
              <a:t>solving a single problem.</a:t>
            </a:r>
            <a:r>
              <a:rPr lang="en-US" sz="2800" b="1" smtClean="0">
                <a:effectLst/>
              </a:rPr>
              <a:t> </a:t>
            </a:r>
          </a:p>
          <a:p>
            <a:pPr algn="just">
              <a:lnSpc>
                <a:spcPct val="90000"/>
              </a:lnSpc>
              <a:buFont typeface="Wingdings" pitchFamily="2" charset="2"/>
              <a:buChar char="Ø"/>
            </a:pPr>
            <a:r>
              <a:rPr lang="en-US" sz="2800" smtClean="0">
                <a:effectLst/>
              </a:rPr>
              <a:t>A </a:t>
            </a:r>
            <a:r>
              <a:rPr lang="en-US" sz="2800" b="1" smtClean="0">
                <a:solidFill>
                  <a:srgbClr val="FFFF00"/>
                </a:solidFill>
                <a:effectLst/>
              </a:rPr>
              <a:t>parallel computer</a:t>
            </a:r>
            <a:r>
              <a:rPr lang="en-US" sz="2800" smtClean="0">
                <a:effectLst/>
              </a:rPr>
              <a:t> is a multiple processor computer capable of parallel processing.</a:t>
            </a:r>
          </a:p>
          <a:p>
            <a:pPr algn="just">
              <a:lnSpc>
                <a:spcPct val="90000"/>
              </a:lnSpc>
              <a:buFont typeface="Wingdings" pitchFamily="2" charset="2"/>
              <a:buChar char="Ø"/>
            </a:pPr>
            <a:r>
              <a:rPr lang="en-US" sz="2800" smtClean="0">
                <a:effectLst/>
              </a:rPr>
              <a:t>A </a:t>
            </a:r>
            <a:r>
              <a:rPr lang="en-US" sz="2800" b="1" smtClean="0">
                <a:solidFill>
                  <a:srgbClr val="FFFF00"/>
                </a:solidFill>
                <a:effectLst/>
              </a:rPr>
              <a:t>supercomputer</a:t>
            </a:r>
            <a:r>
              <a:rPr lang="en-US" sz="2800" smtClean="0">
                <a:effectLst/>
              </a:rPr>
              <a:t> is a general purpose computer capable of solving individual problems at extremely high speeds. </a:t>
            </a:r>
          </a:p>
          <a:p>
            <a:pPr algn="just">
              <a:lnSpc>
                <a:spcPct val="90000"/>
              </a:lnSpc>
              <a:buFont typeface="Wingdings" pitchFamily="2" charset="2"/>
              <a:buChar char="Ø"/>
            </a:pPr>
            <a:r>
              <a:rPr lang="en-US" sz="2800" smtClean="0">
                <a:effectLst/>
              </a:rPr>
              <a:t>All contemporary supercomputers are parallel computers </a:t>
            </a: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sz="3200" smtClean="0">
                <a:effectLst/>
              </a:rPr>
              <a:t>Continue…….</a:t>
            </a:r>
          </a:p>
        </p:txBody>
      </p:sp>
      <p:sp>
        <p:nvSpPr>
          <p:cNvPr id="118787" name="Rectangle 3"/>
          <p:cNvSpPr>
            <a:spLocks noGrp="1" noChangeArrowheads="1"/>
          </p:cNvSpPr>
          <p:nvPr>
            <p:ph type="body" idx="4294967295"/>
          </p:nvPr>
        </p:nvSpPr>
        <p:spPr>
          <a:xfrm>
            <a:off x="457200" y="1600200"/>
            <a:ext cx="8229600" cy="495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buFont typeface="Wingdings" pitchFamily="2" charset="2"/>
              <a:buChar char="Ø"/>
            </a:pPr>
            <a:r>
              <a:rPr lang="en-US" sz="2800" smtClean="0">
                <a:effectLst/>
              </a:rPr>
              <a:t>The </a:t>
            </a:r>
            <a:r>
              <a:rPr lang="en-US" sz="2800" b="1" smtClean="0">
                <a:solidFill>
                  <a:srgbClr val="FFFF00"/>
                </a:solidFill>
                <a:effectLst/>
              </a:rPr>
              <a:t>throughput</a:t>
            </a:r>
            <a:r>
              <a:rPr lang="en-US" sz="2800" smtClean="0">
                <a:effectLst/>
              </a:rPr>
              <a:t> of the device is the number of results it produces </a:t>
            </a:r>
            <a:r>
              <a:rPr lang="en-US" sz="2800" b="1" smtClean="0">
                <a:solidFill>
                  <a:srgbClr val="FFFF00"/>
                </a:solidFill>
                <a:effectLst/>
              </a:rPr>
              <a:t>per unit time</a:t>
            </a:r>
            <a:r>
              <a:rPr lang="en-US" sz="2800" smtClean="0">
                <a:effectLst/>
              </a:rPr>
              <a:t>.</a:t>
            </a:r>
          </a:p>
          <a:p>
            <a:pPr algn="just">
              <a:buFont typeface="Wingdings" pitchFamily="2" charset="2"/>
              <a:buChar char="Ø"/>
            </a:pPr>
            <a:r>
              <a:rPr lang="en-US" sz="2800" smtClean="0">
                <a:effectLst/>
              </a:rPr>
              <a:t>There are many ways we can improve the </a:t>
            </a:r>
            <a:r>
              <a:rPr lang="en-US" sz="2800" b="1" smtClean="0">
                <a:solidFill>
                  <a:srgbClr val="FFFF00"/>
                </a:solidFill>
                <a:effectLst/>
              </a:rPr>
              <a:t>throughput of the device.</a:t>
            </a:r>
          </a:p>
          <a:p>
            <a:pPr algn="just">
              <a:buFont typeface="Wingdings" pitchFamily="2" charset="2"/>
              <a:buChar char="Ø"/>
            </a:pPr>
            <a:r>
              <a:rPr lang="en-US" sz="2800" b="1" smtClean="0">
                <a:solidFill>
                  <a:srgbClr val="FFFF00"/>
                </a:solidFill>
                <a:effectLst/>
              </a:rPr>
              <a:t>Speed</a:t>
            </a:r>
            <a:r>
              <a:rPr lang="en-US" sz="2800" smtClean="0">
                <a:effectLst/>
              </a:rPr>
              <a:t> can be increased or </a:t>
            </a:r>
            <a:r>
              <a:rPr lang="en-US" sz="2800" b="1" smtClean="0">
                <a:solidFill>
                  <a:srgbClr val="FFFF00"/>
                </a:solidFill>
                <a:effectLst/>
              </a:rPr>
              <a:t>concurrency</a:t>
            </a:r>
            <a:r>
              <a:rPr lang="en-US" sz="2800" smtClean="0">
                <a:effectLst/>
              </a:rPr>
              <a:t> may be implemented means – </a:t>
            </a:r>
            <a:r>
              <a:rPr lang="en-US" sz="2800" b="1" smtClean="0">
                <a:solidFill>
                  <a:srgbClr val="FFFF00"/>
                </a:solidFill>
                <a:effectLst/>
              </a:rPr>
              <a:t>Number of operations that are being performed at any one time</a:t>
            </a:r>
            <a:r>
              <a:rPr lang="en-US" sz="2800" smtClean="0">
                <a:effectLst/>
              </a:rPr>
              <a:t>. </a:t>
            </a:r>
          </a:p>
          <a:p>
            <a:pPr algn="just">
              <a:buFont typeface="Wingdings" pitchFamily="2" charset="2"/>
              <a:buChar char="Ø"/>
            </a:pPr>
            <a:r>
              <a:rPr lang="en-US" sz="2800" b="1" smtClean="0">
                <a:solidFill>
                  <a:srgbClr val="FFFF00"/>
                </a:solidFill>
                <a:effectLst/>
              </a:rPr>
              <a:t>Pipelining and Data parallelism</a:t>
            </a:r>
            <a:r>
              <a:rPr lang="en-US" sz="2800" smtClean="0">
                <a:effectLst/>
              </a:rPr>
              <a:t> are two ways to </a:t>
            </a:r>
            <a:r>
              <a:rPr lang="en-US" sz="2800" b="1" smtClean="0">
                <a:solidFill>
                  <a:srgbClr val="FFFF00"/>
                </a:solidFill>
                <a:effectLst/>
              </a:rPr>
              <a:t>increase concurrency</a:t>
            </a:r>
            <a:r>
              <a:rPr lang="en-US" sz="2800" smtClean="0">
                <a:effectLst/>
              </a:rPr>
              <a:t> of the computation. </a:t>
            </a:r>
          </a:p>
          <a:p>
            <a:pPr algn="just">
              <a:buFont typeface="Wingdings" pitchFamily="2" charset="2"/>
              <a:buChar char="Ø"/>
            </a:pPr>
            <a:endParaRPr lang="en-US" sz="2800" smtClean="0">
              <a:effectLst/>
            </a:endParaRPr>
          </a:p>
          <a:p>
            <a:pPr algn="just">
              <a:buFont typeface="Wingdings" pitchFamily="2" charset="2"/>
              <a:buChar char="Ø"/>
            </a:pPr>
            <a:endParaRPr lang="en-US" sz="2800" b="1" smtClean="0">
              <a:solidFill>
                <a:srgbClr val="FFFF00"/>
              </a:solidFill>
              <a:effectLst/>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sz="3200" smtClean="0">
                <a:effectLst/>
              </a:rPr>
              <a:t>Continue…….</a:t>
            </a:r>
          </a:p>
        </p:txBody>
      </p:sp>
      <p:sp>
        <p:nvSpPr>
          <p:cNvPr id="119811" name="Rectangle 3"/>
          <p:cNvSpPr>
            <a:spLocks noGrp="1" noChangeArrowheads="1"/>
          </p:cNvSpPr>
          <p:nvPr>
            <p:ph type="body" idx="4294967295"/>
          </p:nvPr>
        </p:nvSpPr>
        <p:spPr>
          <a:xfrm>
            <a:off x="457200" y="1600200"/>
            <a:ext cx="8229600" cy="495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Wingdings" pitchFamily="2" charset="2"/>
              <a:buChar char="Ø"/>
            </a:pPr>
            <a:r>
              <a:rPr lang="en-US" sz="2800" smtClean="0">
                <a:effectLst/>
              </a:rPr>
              <a:t>A </a:t>
            </a:r>
            <a:r>
              <a:rPr lang="en-US" sz="2800" b="1" smtClean="0">
                <a:solidFill>
                  <a:srgbClr val="FFFF00"/>
                </a:solidFill>
                <a:effectLst/>
              </a:rPr>
              <a:t>pipelined computation</a:t>
            </a:r>
            <a:r>
              <a:rPr lang="en-US" sz="2800" smtClean="0">
                <a:effectLst/>
              </a:rPr>
              <a:t> is divided into a number of steps, called </a:t>
            </a:r>
            <a:r>
              <a:rPr lang="en-US" sz="2800" b="1" smtClean="0">
                <a:solidFill>
                  <a:srgbClr val="FFFF00"/>
                </a:solidFill>
                <a:effectLst/>
              </a:rPr>
              <a:t>segments</a:t>
            </a:r>
            <a:r>
              <a:rPr lang="en-US" sz="2800" smtClean="0">
                <a:effectLst/>
              </a:rPr>
              <a:t> or </a:t>
            </a:r>
            <a:r>
              <a:rPr lang="en-US" sz="2800" b="1" smtClean="0">
                <a:solidFill>
                  <a:srgbClr val="FFFF00"/>
                </a:solidFill>
                <a:effectLst/>
              </a:rPr>
              <a:t>stages.</a:t>
            </a:r>
          </a:p>
          <a:p>
            <a:pPr>
              <a:buFont typeface="Wingdings" pitchFamily="2" charset="2"/>
              <a:buChar char="Ø"/>
            </a:pPr>
            <a:r>
              <a:rPr lang="en-US" sz="2800" smtClean="0">
                <a:effectLst/>
              </a:rPr>
              <a:t>Each segment works at full speed on particular part of the computation.</a:t>
            </a:r>
          </a:p>
          <a:p>
            <a:pPr>
              <a:buFont typeface="Wingdings" pitchFamily="2" charset="2"/>
              <a:buChar char="Ø"/>
            </a:pPr>
            <a:r>
              <a:rPr lang="en-US" sz="2800" smtClean="0">
                <a:effectLst/>
              </a:rPr>
              <a:t>The output of the one segment is the input of the next segment.</a:t>
            </a:r>
          </a:p>
          <a:p>
            <a:pPr>
              <a:buFont typeface="Wingdings" pitchFamily="2" charset="2"/>
              <a:buChar char="Ø"/>
            </a:pPr>
            <a:r>
              <a:rPr lang="en-US" sz="2800" b="1" smtClean="0">
                <a:solidFill>
                  <a:srgbClr val="FFFF00"/>
                </a:solidFill>
                <a:effectLst/>
              </a:rPr>
              <a:t>Data parallelism</a:t>
            </a:r>
            <a:r>
              <a:rPr lang="en-US" sz="2800" smtClean="0">
                <a:effectLst/>
              </a:rPr>
              <a:t> is the use of multiple functional units to apply the </a:t>
            </a:r>
            <a:r>
              <a:rPr lang="en-US" sz="2800" b="1" smtClean="0">
                <a:solidFill>
                  <a:srgbClr val="FFFF00"/>
                </a:solidFill>
                <a:effectLst/>
              </a:rPr>
              <a:t>same operation simultaneously to elements of the dataset.</a:t>
            </a:r>
            <a:endParaRPr lang="en-US" sz="2800" smtClean="0">
              <a:effectLst/>
            </a:endParaRPr>
          </a:p>
          <a:p>
            <a:pPr>
              <a:buFont typeface="Wingdings" pitchFamily="2" charset="2"/>
              <a:buChar char="Ø"/>
            </a:pPr>
            <a:endParaRPr lang="en-US" sz="2800" smtClean="0">
              <a:effectLst/>
            </a:endParaRPr>
          </a:p>
          <a:p>
            <a:pPr>
              <a:buFont typeface="Wingdings" pitchFamily="2" charset="2"/>
              <a:buChar char="Ø"/>
            </a:pPr>
            <a:endParaRPr lang="en-US" sz="2800" smtClean="0">
              <a:effectLst/>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sz="3200" smtClean="0">
                <a:effectLst/>
              </a:rPr>
              <a:t>Continue…….</a:t>
            </a:r>
          </a:p>
        </p:txBody>
      </p:sp>
      <p:sp>
        <p:nvSpPr>
          <p:cNvPr id="120835" name="Rectangle 3"/>
          <p:cNvSpPr>
            <a:spLocks noGrp="1" noChangeArrowheads="1"/>
          </p:cNvSpPr>
          <p:nvPr>
            <p:ph type="body" idx="4294967295"/>
          </p:nvPr>
        </p:nvSpPr>
        <p:spPr>
          <a:xfrm>
            <a:off x="457200" y="1600200"/>
            <a:ext cx="8229600" cy="495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buFont typeface="Wingdings" pitchFamily="2" charset="2"/>
              <a:buChar char="Ø"/>
            </a:pPr>
            <a:r>
              <a:rPr lang="en-US" sz="2800" smtClean="0">
                <a:effectLst/>
              </a:rPr>
              <a:t>A k-fold increase in the number of functional units leads to a k fold increase in the throughput of the system.</a:t>
            </a:r>
          </a:p>
          <a:p>
            <a:pPr algn="just">
              <a:buFont typeface="Wingdings" pitchFamily="2" charset="2"/>
              <a:buChar char="Ø"/>
            </a:pPr>
            <a:r>
              <a:rPr lang="en-US" sz="2800" b="1" smtClean="0">
                <a:solidFill>
                  <a:srgbClr val="FFFF00"/>
                </a:solidFill>
                <a:effectLst/>
              </a:rPr>
              <a:t>Speedup </a:t>
            </a:r>
            <a:r>
              <a:rPr lang="en-US" sz="2800" smtClean="0">
                <a:effectLst/>
              </a:rPr>
              <a:t>is the ratio between the time needed for the most efficient sequential algorithm to perform a computation and the time needed to perform the same computation on the machine pipelining or parallelism.</a:t>
            </a:r>
          </a:p>
          <a:p>
            <a:pPr algn="just">
              <a:buFont typeface="Wingdings" pitchFamily="2" charset="2"/>
              <a:buChar char="Ø"/>
            </a:pPr>
            <a:r>
              <a:rPr lang="en-US" sz="2800" b="1" smtClean="0">
                <a:solidFill>
                  <a:srgbClr val="FFFF00"/>
                </a:solidFill>
                <a:effectLst/>
              </a:rPr>
              <a:t>Contrasting pipelining and data parallelism.</a:t>
            </a:r>
            <a:r>
              <a:rPr lang="en-US" sz="2800" smtClean="0">
                <a:effectLst/>
              </a:rPr>
              <a:t> </a:t>
            </a:r>
            <a:endParaRPr lang="en-US" sz="2800" b="1" smtClean="0">
              <a:solidFill>
                <a:srgbClr val="FFFF00"/>
              </a:solidFill>
              <a:effectLst/>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sz="3200" b="0" smtClean="0">
                <a:solidFill>
                  <a:srgbClr val="FFFF00"/>
                </a:solidFill>
                <a:effectLst/>
              </a:rPr>
              <a:t>Contrasting pipelining and data parallelism.</a:t>
            </a:r>
            <a:r>
              <a:rPr lang="en-US" sz="3200" smtClean="0">
                <a:effectLst/>
              </a:rPr>
              <a:t> </a:t>
            </a:r>
            <a:r>
              <a:rPr lang="en-US" sz="3200" b="0" smtClean="0">
                <a:solidFill>
                  <a:srgbClr val="FFFF00"/>
                </a:solidFill>
                <a:effectLst/>
              </a:rPr>
              <a:t/>
            </a:r>
            <a:br>
              <a:rPr lang="en-US" sz="3200" b="0" smtClean="0">
                <a:solidFill>
                  <a:srgbClr val="FFFF00"/>
                </a:solidFill>
                <a:effectLst/>
              </a:rPr>
            </a:br>
            <a:endParaRPr lang="en-US" sz="3200" b="0" smtClean="0">
              <a:solidFill>
                <a:srgbClr val="FFFF00"/>
              </a:solidFill>
              <a:effectLst/>
            </a:endParaRPr>
          </a:p>
        </p:txBody>
      </p:sp>
      <p:sp>
        <p:nvSpPr>
          <p:cNvPr id="121859"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Wingdings" pitchFamily="2" charset="2"/>
              <a:buNone/>
            </a:pPr>
            <a:endParaRPr lang="en-US" smtClean="0">
              <a:effectLst/>
            </a:endParaRPr>
          </a:p>
        </p:txBody>
      </p:sp>
      <p:pic>
        <p:nvPicPr>
          <p:cNvPr id="121860" name="Picture 4" descr="sc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754188"/>
            <a:ext cx="7162800" cy="390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200" dirty="0" smtClean="0"/>
              <a:t/>
            </a:r>
            <a:br>
              <a:rPr lang="en-US" sz="3200" dirty="0" smtClean="0"/>
            </a:br>
            <a:r>
              <a:rPr lang="en-US" sz="3200" dirty="0" smtClean="0"/>
              <a:t>Processor organization for Parallel Computation</a:t>
            </a:r>
            <a:br>
              <a:rPr lang="en-US" sz="3200" dirty="0" smtClean="0"/>
            </a:br>
            <a:endParaRPr lang="en-US" sz="3200" dirty="0"/>
          </a:p>
        </p:txBody>
      </p:sp>
      <p:sp>
        <p:nvSpPr>
          <p:cNvPr id="3" name="Content Placeholder 2"/>
          <p:cNvSpPr>
            <a:spLocks noGrp="1"/>
          </p:cNvSpPr>
          <p:nvPr>
            <p:ph idx="1"/>
          </p:nvPr>
        </p:nvSpPr>
        <p:spPr/>
        <p:txBody>
          <a:bodyPr/>
          <a:lstStyle/>
          <a:p>
            <a:pPr algn="just">
              <a:buFont typeface="Wingdings" pitchFamily="2" charset="2"/>
              <a:buChar char="Ø"/>
              <a:defRPr/>
            </a:pPr>
            <a:r>
              <a:rPr lang="en-US" sz="2800" smtClean="0"/>
              <a:t>This section defines  important processor organizations – methods of connecting processors in a parallel computer.</a:t>
            </a:r>
          </a:p>
          <a:p>
            <a:pPr algn="just">
              <a:buFont typeface="Wingdings" pitchFamily="2" charset="2"/>
              <a:buChar char="Ø"/>
              <a:defRPr/>
            </a:pPr>
            <a:r>
              <a:rPr lang="en-US" sz="2800" smtClean="0"/>
              <a:t>A processor organization can be represented by a graph in which the nodes (vertices) represent processors and the edges represent communication lines between pairs of processors.</a:t>
            </a:r>
          </a:p>
          <a:p>
            <a:pPr algn="just">
              <a:buFont typeface="Wingdings" pitchFamily="2" charset="2"/>
              <a:buChar char="Ø"/>
              <a:defRPr/>
            </a:pPr>
            <a:r>
              <a:rPr lang="en-US" sz="2800" smtClean="0"/>
              <a:t>We evaluate these processor organizations according to criteria that help us understand their effectiveness in implementing efficient parallel algorithms on real hardware. </a:t>
            </a: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200" dirty="0" smtClean="0"/>
              <a:t>This criteria are:</a:t>
            </a:r>
            <a:endParaRPr lang="en-US" sz="3200" dirty="0"/>
          </a:p>
        </p:txBody>
      </p:sp>
      <p:sp>
        <p:nvSpPr>
          <p:cNvPr id="3" name="Content Placeholder 2"/>
          <p:cNvSpPr>
            <a:spLocks noGrp="1"/>
          </p:cNvSpPr>
          <p:nvPr>
            <p:ph idx="1"/>
          </p:nvPr>
        </p:nvSpPr>
        <p:spPr>
          <a:xfrm>
            <a:off x="457200" y="1600200"/>
            <a:ext cx="8229600" cy="5257800"/>
          </a:xfrm>
        </p:spPr>
        <p:txBody>
          <a:bodyPr/>
          <a:lstStyle/>
          <a:p>
            <a:pPr algn="just">
              <a:buFont typeface="Wingdings" pitchFamily="2" charset="2"/>
              <a:buChar char="Ø"/>
              <a:defRPr/>
            </a:pPr>
            <a:r>
              <a:rPr lang="en-US" sz="2800" dirty="0" smtClean="0">
                <a:solidFill>
                  <a:srgbClr val="FFFF00"/>
                </a:solidFill>
              </a:rPr>
              <a:t>Diameter: </a:t>
            </a:r>
            <a:r>
              <a:rPr lang="en-US" sz="2800" dirty="0" smtClean="0"/>
              <a:t>The diameter of a network is the largest distance between two nodes. Low diameter is better, because the diameter puts a lower bound on the complexity of parallel algorithms requiring  communication between arbitrary pairs of nodes.</a:t>
            </a:r>
          </a:p>
          <a:p>
            <a:pPr algn="just">
              <a:buFont typeface="Wingdings" pitchFamily="2" charset="2"/>
              <a:buChar char="Ø"/>
              <a:defRPr/>
            </a:pPr>
            <a:r>
              <a:rPr lang="en-US" sz="2800" dirty="0" smtClean="0">
                <a:solidFill>
                  <a:srgbClr val="FFFF00"/>
                </a:solidFill>
              </a:rPr>
              <a:t>Bisection width: </a:t>
            </a:r>
            <a:r>
              <a:rPr lang="en-US" sz="2800" dirty="0" smtClean="0"/>
              <a:t>Bisection width of a network is the minimum number of edges that must be removed in order to divide network into two halves. High bisection width is better, because in algorithms requiring large amounts of data movement, the size of the data set divided by the bisection width puts a lower bound on the complexity of the parallel algorithm.</a:t>
            </a:r>
            <a:endParaRPr lang="en-US" sz="2800" dirty="0">
              <a:solidFill>
                <a:srgbClr val="FFFF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3600" dirty="0" smtClean="0"/>
              <a:t>The Workstation Model Continue……..</a:t>
            </a:r>
            <a:endParaRPr lang="en-US" sz="3600" dirty="0"/>
          </a:p>
        </p:txBody>
      </p:sp>
      <p:sp>
        <p:nvSpPr>
          <p:cNvPr id="3" name="Content Placeholder 2"/>
          <p:cNvSpPr>
            <a:spLocks noGrp="1"/>
          </p:cNvSpPr>
          <p:nvPr>
            <p:ph idx="1"/>
          </p:nvPr>
        </p:nvSpPr>
        <p:spPr>
          <a:xfrm>
            <a:off x="457200" y="1600200"/>
            <a:ext cx="8229600" cy="5029200"/>
          </a:xfrm>
        </p:spPr>
        <p:txBody>
          <a:bodyPr/>
          <a:lstStyle/>
          <a:p>
            <a:pPr algn="just">
              <a:buFont typeface="Wingdings" pitchFamily="2" charset="2"/>
              <a:buChar char="Ø"/>
              <a:defRPr/>
            </a:pPr>
            <a:r>
              <a:rPr lang="en-US" sz="2800" dirty="0" smtClean="0"/>
              <a:t>Now consider later case means Distributed System having local disks or workstations having disk.</a:t>
            </a:r>
          </a:p>
          <a:p>
            <a:pPr algn="just">
              <a:buFont typeface="Wingdings" pitchFamily="2" charset="2"/>
              <a:buChar char="Ø"/>
              <a:defRPr/>
            </a:pPr>
            <a:r>
              <a:rPr lang="en-US" sz="2800" dirty="0" smtClean="0"/>
              <a:t>But here even we might be using disks for any one of the following purposes.</a:t>
            </a:r>
          </a:p>
          <a:p>
            <a:pPr algn="just">
              <a:buFont typeface="Wingdings" pitchFamily="2" charset="2"/>
              <a:buNone/>
              <a:defRPr/>
            </a:pPr>
            <a:r>
              <a:rPr lang="en-US" sz="2800" dirty="0" smtClean="0"/>
              <a:t>		1. For storing only paging and temporary files.</a:t>
            </a:r>
          </a:p>
          <a:p>
            <a:pPr algn="just">
              <a:buFont typeface="Wingdings" pitchFamily="2" charset="2"/>
              <a:buNone/>
              <a:defRPr/>
            </a:pPr>
            <a:r>
              <a:rPr lang="en-US" sz="2800" dirty="0" smtClean="0"/>
              <a:t>		2. For storing only paging, temporary files, and</a:t>
            </a:r>
          </a:p>
          <a:p>
            <a:pPr algn="just">
              <a:buFont typeface="Wingdings" pitchFamily="2" charset="2"/>
              <a:buNone/>
              <a:defRPr/>
            </a:pPr>
            <a:r>
              <a:rPr lang="en-US" sz="2800" dirty="0" smtClean="0"/>
              <a:t>              system binaries.</a:t>
            </a:r>
          </a:p>
          <a:p>
            <a:pPr algn="just">
              <a:buFont typeface="Wingdings" pitchFamily="2" charset="2"/>
              <a:buNone/>
              <a:defRPr/>
            </a:pPr>
            <a:r>
              <a:rPr lang="en-US" sz="2800" dirty="0" smtClean="0"/>
              <a:t>		3. For storing only paging, temporary files,     system binaries, and file caching.</a:t>
            </a:r>
          </a:p>
          <a:p>
            <a:pPr algn="just">
              <a:buFont typeface="Wingdings" pitchFamily="2" charset="2"/>
              <a:buChar char="Ø"/>
              <a:defRPr/>
            </a:pPr>
            <a:endParaRPr lang="en-US" sz="2800" dirty="0" smtClean="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200" dirty="0" smtClean="0"/>
              <a:t>This criteria are: Continue………….</a:t>
            </a:r>
            <a:endParaRPr lang="en-US" sz="3200" dirty="0"/>
          </a:p>
        </p:txBody>
      </p:sp>
      <p:sp>
        <p:nvSpPr>
          <p:cNvPr id="3" name="Content Placeholder 2"/>
          <p:cNvSpPr>
            <a:spLocks noGrp="1"/>
          </p:cNvSpPr>
          <p:nvPr>
            <p:ph idx="1"/>
          </p:nvPr>
        </p:nvSpPr>
        <p:spPr>
          <a:xfrm>
            <a:off x="457200" y="1600200"/>
            <a:ext cx="8229600" cy="5105400"/>
          </a:xfrm>
        </p:spPr>
        <p:txBody>
          <a:bodyPr/>
          <a:lstStyle/>
          <a:p>
            <a:pPr algn="just">
              <a:buFont typeface="Wingdings" pitchFamily="2" charset="2"/>
              <a:buChar char="Ø"/>
              <a:defRPr/>
            </a:pPr>
            <a:r>
              <a:rPr lang="en-US" sz="2800" dirty="0" smtClean="0">
                <a:solidFill>
                  <a:srgbClr val="FFFF00"/>
                </a:solidFill>
              </a:rPr>
              <a:t>Number</a:t>
            </a:r>
            <a:r>
              <a:rPr lang="en-US" sz="2800" dirty="0" smtClean="0"/>
              <a:t> of edges per node. It is best if the number of edges per node is a constant independent of the network size, because then the processor organization scales more easily to systems with large numbers of nodes.</a:t>
            </a:r>
          </a:p>
          <a:p>
            <a:pPr algn="just">
              <a:buFont typeface="Wingdings" pitchFamily="2" charset="2"/>
              <a:buChar char="Ø"/>
              <a:defRPr/>
            </a:pPr>
            <a:r>
              <a:rPr lang="en-US" sz="2800" dirty="0" smtClean="0"/>
              <a:t>Maximum edge length. For scalability reasons it is best if the nodes and edges of the network can be laid out in three-dimensional space so that the maximum edge length is a constant independent of network size.</a:t>
            </a:r>
            <a:endParaRPr lang="en-US" sz="2800"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200" dirty="0" smtClean="0"/>
              <a:t>1. Mesh Networks</a:t>
            </a:r>
            <a:endParaRPr lang="en-US" sz="3200" dirty="0"/>
          </a:p>
        </p:txBody>
      </p:sp>
      <p:sp>
        <p:nvSpPr>
          <p:cNvPr id="3" name="Content Placeholder 2"/>
          <p:cNvSpPr>
            <a:spLocks noGrp="1"/>
          </p:cNvSpPr>
          <p:nvPr>
            <p:ph idx="1"/>
          </p:nvPr>
        </p:nvSpPr>
        <p:spPr>
          <a:xfrm>
            <a:off x="457200" y="1600200"/>
            <a:ext cx="8229600" cy="5029200"/>
          </a:xfrm>
        </p:spPr>
        <p:txBody>
          <a:bodyPr/>
          <a:lstStyle/>
          <a:p>
            <a:pPr algn="just">
              <a:buFont typeface="Wingdings" pitchFamily="2" charset="2"/>
              <a:buChar char="Ø"/>
              <a:defRPr/>
            </a:pPr>
            <a:r>
              <a:rPr lang="en-US" sz="2800" dirty="0" smtClean="0"/>
              <a:t>In a mesh network, the nodes are arranged into a q-dimensional lattice.</a:t>
            </a:r>
          </a:p>
          <a:p>
            <a:pPr algn="just">
              <a:buFont typeface="Wingdings" pitchFamily="2" charset="2"/>
              <a:buChar char="Ø"/>
              <a:defRPr/>
            </a:pPr>
            <a:r>
              <a:rPr lang="en-US" sz="2800" dirty="0" smtClean="0"/>
              <a:t>Communication  is allowed only between neighboring nodes: hence interior nodes communicate with 2q other processors.</a:t>
            </a:r>
          </a:p>
          <a:p>
            <a:pPr algn="just">
              <a:buFont typeface="Wingdings" pitchFamily="2" charset="2"/>
              <a:buChar char="Ø"/>
              <a:defRPr/>
            </a:pPr>
            <a:r>
              <a:rPr lang="en-US" sz="2800" dirty="0" smtClean="0"/>
              <a:t>In the next slide figure (a) shows two-dimensional mesh( 2 – D). Some variants of the mesh model have been shown in figure (b) and (c). Wrap-around connection in the same row or column figure (b). And wrap-around connection in the adjacent row or column figure (c).</a:t>
            </a:r>
          </a:p>
          <a:p>
            <a:pPr algn="just">
              <a:buFont typeface="Wingdings" pitchFamily="2" charset="2"/>
              <a:buChar char="Ø"/>
              <a:defRPr/>
            </a:pPr>
            <a:endParaRPr lang="en-US" sz="2800" dirty="0" smtClean="0"/>
          </a:p>
          <a:p>
            <a:pPr algn="just">
              <a:buFont typeface="Wingdings" pitchFamily="2" charset="2"/>
              <a:buNone/>
              <a:defRPr/>
            </a:pPr>
            <a:endParaRPr lang="en-US" sz="2800"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200" dirty="0" smtClean="0"/>
              <a:t>1. Mesh Networks Continue…..</a:t>
            </a:r>
            <a:endParaRPr lang="en-US" sz="3200" dirty="0"/>
          </a:p>
        </p:txBody>
      </p:sp>
      <p:sp>
        <p:nvSpPr>
          <p:cNvPr id="3" name="Content Placeholder 2"/>
          <p:cNvSpPr>
            <a:spLocks noGrp="1"/>
          </p:cNvSpPr>
          <p:nvPr>
            <p:ph idx="1"/>
          </p:nvPr>
        </p:nvSpPr>
        <p:spPr>
          <a:xfrm>
            <a:off x="457200" y="1600200"/>
            <a:ext cx="8229600" cy="5029200"/>
          </a:xfrm>
        </p:spPr>
        <p:txBody>
          <a:bodyPr/>
          <a:lstStyle/>
          <a:p>
            <a:pPr>
              <a:buFont typeface="Wingdings" pitchFamily="2" charset="2"/>
              <a:buNone/>
              <a:defRPr/>
            </a:pPr>
            <a:endParaRPr lang="en-US" dirty="0" smtClean="0"/>
          </a:p>
          <a:p>
            <a:pPr>
              <a:buFont typeface="Wingdings" pitchFamily="2" charset="2"/>
              <a:buNone/>
              <a:defRPr/>
            </a:pPr>
            <a:endParaRPr lang="en-US" dirty="0" smtClean="0"/>
          </a:p>
          <a:p>
            <a:pPr>
              <a:buFont typeface="Wingdings" pitchFamily="2" charset="2"/>
              <a:buNone/>
              <a:defRPr/>
            </a:pPr>
            <a:endParaRPr lang="en-US" dirty="0" smtClean="0"/>
          </a:p>
          <a:p>
            <a:pPr>
              <a:buFont typeface="Wingdings" pitchFamily="2" charset="2"/>
              <a:buNone/>
              <a:defRPr/>
            </a:pPr>
            <a:endParaRPr lang="en-US" dirty="0" smtClean="0"/>
          </a:p>
          <a:p>
            <a:pPr>
              <a:buFont typeface="Wingdings" pitchFamily="2" charset="2"/>
              <a:buNone/>
              <a:defRPr/>
            </a:pPr>
            <a:endParaRPr lang="en-US" dirty="0" smtClean="0"/>
          </a:p>
          <a:p>
            <a:pPr>
              <a:buFont typeface="Wingdings" pitchFamily="2" charset="2"/>
              <a:buNone/>
              <a:defRPr/>
            </a:pPr>
            <a:endParaRPr lang="en-US" dirty="0" smtClean="0"/>
          </a:p>
          <a:p>
            <a:pPr>
              <a:buFont typeface="Wingdings" pitchFamily="2" charset="2"/>
              <a:buNone/>
              <a:defRPr/>
            </a:pPr>
            <a:r>
              <a:rPr lang="en-US" dirty="0" smtClean="0"/>
              <a:t>                             </a:t>
            </a:r>
          </a:p>
          <a:p>
            <a:pPr>
              <a:buFont typeface="Wingdings" pitchFamily="2" charset="2"/>
              <a:buNone/>
              <a:defRPr/>
            </a:pPr>
            <a:r>
              <a:rPr lang="en-US" dirty="0" smtClean="0"/>
              <a:t>					Figure</a:t>
            </a:r>
            <a:endParaRPr lang="en-US" dirty="0"/>
          </a:p>
        </p:txBody>
      </p:sp>
      <p:pic>
        <p:nvPicPr>
          <p:cNvPr id="126980" name="Picture 5" descr="scan00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089150"/>
            <a:ext cx="7696200" cy="354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200" dirty="0" smtClean="0"/>
              <a:t>1. Mesh Networks Continue…..</a:t>
            </a:r>
            <a:endParaRPr lang="en-US" sz="3200" dirty="0"/>
          </a:p>
        </p:txBody>
      </p:sp>
      <p:sp>
        <p:nvSpPr>
          <p:cNvPr id="3" name="Content Placeholder 2"/>
          <p:cNvSpPr>
            <a:spLocks noGrp="1"/>
          </p:cNvSpPr>
          <p:nvPr>
            <p:ph idx="1"/>
          </p:nvPr>
        </p:nvSpPr>
        <p:spPr>
          <a:xfrm>
            <a:off x="457200" y="1600200"/>
            <a:ext cx="8229600" cy="5257800"/>
          </a:xfrm>
        </p:spPr>
        <p:txBody>
          <a:bodyPr/>
          <a:lstStyle/>
          <a:p>
            <a:pPr>
              <a:buFont typeface="Wingdings" pitchFamily="2" charset="2"/>
              <a:buChar char="Ø"/>
              <a:defRPr/>
            </a:pPr>
            <a:r>
              <a:rPr lang="en-US" sz="2800" dirty="0" smtClean="0"/>
              <a:t>Let’s evaluate the mesh network according to our four criteria. Assume there is no wrap-around connection.</a:t>
            </a:r>
          </a:p>
          <a:p>
            <a:pPr>
              <a:buFont typeface="Wingdings" pitchFamily="2" charset="2"/>
              <a:buChar char="Ø"/>
              <a:defRPr/>
            </a:pPr>
            <a:r>
              <a:rPr lang="en-US" sz="2800" dirty="0" smtClean="0"/>
              <a:t>The </a:t>
            </a:r>
            <a:r>
              <a:rPr lang="en-US" sz="2800" dirty="0" smtClean="0">
                <a:solidFill>
                  <a:srgbClr val="FFFF00"/>
                </a:solidFill>
              </a:rPr>
              <a:t>diameter</a:t>
            </a:r>
            <a:r>
              <a:rPr lang="en-US" sz="2800" dirty="0" smtClean="0"/>
              <a:t> of a q-dimensional mesh with </a:t>
            </a:r>
            <a:r>
              <a:rPr lang="en-US" sz="2800" dirty="0" err="1" smtClean="0"/>
              <a:t>k</a:t>
            </a:r>
            <a:r>
              <a:rPr lang="en-US" sz="2800" baseline="30000" dirty="0" err="1" smtClean="0"/>
              <a:t>q</a:t>
            </a:r>
            <a:r>
              <a:rPr lang="en-US" sz="2800" baseline="30000" dirty="0" smtClean="0"/>
              <a:t> </a:t>
            </a:r>
            <a:r>
              <a:rPr lang="en-US" sz="2800" dirty="0" smtClean="0"/>
              <a:t>  nodes is q(k-1).</a:t>
            </a:r>
            <a:endParaRPr lang="en-US" sz="2800" baseline="30000" dirty="0" smtClean="0"/>
          </a:p>
          <a:p>
            <a:pPr>
              <a:buFont typeface="Wingdings" pitchFamily="2" charset="2"/>
              <a:buChar char="Ø"/>
              <a:defRPr/>
            </a:pPr>
            <a:r>
              <a:rPr lang="en-US" sz="2800" dirty="0" smtClean="0"/>
              <a:t>The </a:t>
            </a:r>
            <a:r>
              <a:rPr lang="en-US" sz="2800" dirty="0" smtClean="0">
                <a:solidFill>
                  <a:srgbClr val="FFFF00"/>
                </a:solidFill>
              </a:rPr>
              <a:t>bisection width </a:t>
            </a:r>
            <a:r>
              <a:rPr lang="en-US" sz="2800" dirty="0" smtClean="0"/>
              <a:t>of a q-dimensional mesh with </a:t>
            </a:r>
            <a:r>
              <a:rPr lang="en-US" sz="2800" dirty="0" err="1" smtClean="0"/>
              <a:t>k</a:t>
            </a:r>
            <a:r>
              <a:rPr lang="en-US" sz="2800" baseline="30000" dirty="0" err="1" smtClean="0"/>
              <a:t>q</a:t>
            </a:r>
            <a:r>
              <a:rPr lang="en-US" sz="2800" baseline="30000" dirty="0" smtClean="0"/>
              <a:t>   </a:t>
            </a:r>
            <a:r>
              <a:rPr lang="en-US" sz="2800" dirty="0" smtClean="0"/>
              <a:t> nodes is k</a:t>
            </a:r>
            <a:r>
              <a:rPr lang="en-US" sz="2800" baseline="30000" dirty="0" smtClean="0"/>
              <a:t>q-1</a:t>
            </a:r>
            <a:r>
              <a:rPr lang="en-US" sz="2800" dirty="0" smtClean="0"/>
              <a:t>  .</a:t>
            </a:r>
          </a:p>
          <a:p>
            <a:pPr>
              <a:buFont typeface="Wingdings" pitchFamily="2" charset="2"/>
              <a:buChar char="Ø"/>
              <a:defRPr/>
            </a:pPr>
            <a:r>
              <a:rPr lang="en-US" sz="2800" dirty="0" smtClean="0"/>
              <a:t>The </a:t>
            </a:r>
            <a:r>
              <a:rPr lang="en-US" sz="2800" dirty="0" smtClean="0">
                <a:solidFill>
                  <a:srgbClr val="FFFF00"/>
                </a:solidFill>
              </a:rPr>
              <a:t>maximum number of edges </a:t>
            </a:r>
            <a:r>
              <a:rPr lang="en-US" sz="2800" dirty="0" smtClean="0"/>
              <a:t>per node is 2q. </a:t>
            </a:r>
          </a:p>
          <a:p>
            <a:pPr>
              <a:buFont typeface="Wingdings" pitchFamily="2" charset="2"/>
              <a:buChar char="Ø"/>
              <a:defRPr/>
            </a:pPr>
            <a:r>
              <a:rPr lang="en-US" sz="2800" dirty="0" smtClean="0"/>
              <a:t>The </a:t>
            </a:r>
            <a:r>
              <a:rPr lang="en-US" sz="2800" dirty="0" smtClean="0">
                <a:solidFill>
                  <a:srgbClr val="FFFF00"/>
                </a:solidFill>
              </a:rPr>
              <a:t>maximum edge length is constant</a:t>
            </a:r>
            <a:r>
              <a:rPr lang="en-US" sz="2800" dirty="0" smtClean="0"/>
              <a:t> , independent of number of nodes, for two and three dimensional meshes.</a:t>
            </a:r>
            <a:endParaRPr lang="en-US" sz="2800"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200" dirty="0" smtClean="0"/>
              <a:t>2.Binary Tree Network</a:t>
            </a:r>
            <a:endParaRPr lang="en-US" sz="3200" dirty="0"/>
          </a:p>
        </p:txBody>
      </p:sp>
      <p:sp>
        <p:nvSpPr>
          <p:cNvPr id="3" name="Content Placeholder 2"/>
          <p:cNvSpPr>
            <a:spLocks noGrp="1"/>
          </p:cNvSpPr>
          <p:nvPr>
            <p:ph idx="1"/>
          </p:nvPr>
        </p:nvSpPr>
        <p:spPr/>
        <p:txBody>
          <a:bodyPr/>
          <a:lstStyle/>
          <a:p>
            <a:pPr algn="just">
              <a:buFont typeface="Wingdings" pitchFamily="2" charset="2"/>
              <a:buChar char="Ø"/>
              <a:defRPr/>
            </a:pPr>
            <a:r>
              <a:rPr lang="en-US" sz="2800" smtClean="0"/>
              <a:t>In a binary tree network the 2</a:t>
            </a:r>
            <a:r>
              <a:rPr lang="en-US" sz="2800" baseline="30000" smtClean="0"/>
              <a:t>k-1</a:t>
            </a:r>
            <a:r>
              <a:rPr lang="en-US" sz="2800" smtClean="0"/>
              <a:t> nodes are arranged into a complete binary tree of depth k-1.</a:t>
            </a:r>
          </a:p>
          <a:p>
            <a:pPr algn="just">
              <a:buFont typeface="Wingdings" pitchFamily="2" charset="2"/>
              <a:buChar char="Ø"/>
              <a:defRPr/>
            </a:pPr>
            <a:r>
              <a:rPr lang="en-US" sz="2800" smtClean="0"/>
              <a:t>A node has at most three links.</a:t>
            </a:r>
          </a:p>
          <a:p>
            <a:pPr algn="just">
              <a:buFont typeface="Wingdings" pitchFamily="2" charset="2"/>
              <a:buChar char="Ø"/>
              <a:defRPr/>
            </a:pPr>
            <a:r>
              <a:rPr lang="en-US" sz="2800" smtClean="0"/>
              <a:t>Every interior node can communicate with its two children and every node other than the root can communicate with its parent.</a:t>
            </a:r>
          </a:p>
          <a:p>
            <a:pPr algn="just">
              <a:buFont typeface="Wingdings" pitchFamily="2" charset="2"/>
              <a:buChar char="Ø"/>
              <a:defRPr/>
            </a:pPr>
            <a:r>
              <a:rPr lang="en-US" sz="2800" smtClean="0"/>
              <a:t>Next slide shows Binary tree network of size 15 and depth 3.</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200" dirty="0" smtClean="0"/>
              <a:t>2.Binary Tree Network continue….</a:t>
            </a:r>
            <a:endParaRPr lang="en-US" sz="3200" dirty="0"/>
          </a:p>
        </p:txBody>
      </p:sp>
      <p:sp>
        <p:nvSpPr>
          <p:cNvPr id="3" name="Content Placeholder 2"/>
          <p:cNvSpPr>
            <a:spLocks noGrp="1"/>
          </p:cNvSpPr>
          <p:nvPr>
            <p:ph idx="1"/>
          </p:nvPr>
        </p:nvSpPr>
        <p:spPr/>
        <p:txBody>
          <a:bodyPr/>
          <a:lstStyle/>
          <a:p>
            <a:pPr>
              <a:buFont typeface="Wingdings" pitchFamily="2" charset="2"/>
              <a:buChar char="Ø"/>
              <a:defRPr/>
            </a:pPr>
            <a:endParaRPr lang="en-US" sz="2800" smtClean="0"/>
          </a:p>
          <a:p>
            <a:pPr>
              <a:buFont typeface="Wingdings" pitchFamily="2" charset="2"/>
              <a:buChar char="Ø"/>
              <a:defRPr/>
            </a:pPr>
            <a:endParaRPr lang="en-US" sz="2800" smtClean="0"/>
          </a:p>
          <a:p>
            <a:pPr>
              <a:buFont typeface="Wingdings" pitchFamily="2" charset="2"/>
              <a:buChar char="Ø"/>
              <a:defRPr/>
            </a:pPr>
            <a:endParaRPr lang="en-US" sz="2800" smtClean="0"/>
          </a:p>
          <a:p>
            <a:pPr>
              <a:buFont typeface="Wingdings" pitchFamily="2" charset="2"/>
              <a:buNone/>
              <a:defRPr/>
            </a:pPr>
            <a:endParaRPr lang="en-US" sz="2800" smtClean="0"/>
          </a:p>
          <a:p>
            <a:pPr>
              <a:buFont typeface="Wingdings" pitchFamily="2" charset="2"/>
              <a:buChar char="Ø"/>
              <a:defRPr/>
            </a:pPr>
            <a:endParaRPr lang="en-US" sz="2800" smtClean="0"/>
          </a:p>
          <a:p>
            <a:pPr>
              <a:buFont typeface="Wingdings" pitchFamily="2" charset="2"/>
              <a:buChar char="Ø"/>
              <a:defRPr/>
            </a:pPr>
            <a:endParaRPr lang="en-US" sz="2800" smtClean="0"/>
          </a:p>
          <a:p>
            <a:pPr>
              <a:buFont typeface="Wingdings" pitchFamily="2" charset="2"/>
              <a:buChar char="Ø"/>
              <a:defRPr/>
            </a:pPr>
            <a:endParaRPr lang="en-US" sz="2800" smtClean="0"/>
          </a:p>
          <a:p>
            <a:pPr>
              <a:buFont typeface="Wingdings" pitchFamily="2" charset="2"/>
              <a:buNone/>
              <a:defRPr/>
            </a:pPr>
            <a:r>
              <a:rPr lang="en-US" sz="2800" smtClean="0"/>
              <a:t>					</a:t>
            </a:r>
          </a:p>
          <a:p>
            <a:pPr>
              <a:buFont typeface="Wingdings" pitchFamily="2" charset="2"/>
              <a:buNone/>
              <a:defRPr/>
            </a:pPr>
            <a:r>
              <a:rPr lang="en-US" sz="2800" smtClean="0"/>
              <a:t>					Figure</a:t>
            </a:r>
          </a:p>
        </p:txBody>
      </p:sp>
      <p:pic>
        <p:nvPicPr>
          <p:cNvPr id="130052" name="Picture 5" descr="scan00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752600"/>
            <a:ext cx="75438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200" dirty="0" smtClean="0"/>
              <a:t>2.Binary Tree Network continue….</a:t>
            </a:r>
            <a:endParaRPr lang="en-US" sz="3200" dirty="0"/>
          </a:p>
        </p:txBody>
      </p:sp>
      <p:sp>
        <p:nvSpPr>
          <p:cNvPr id="3" name="Content Placeholder 2"/>
          <p:cNvSpPr>
            <a:spLocks noGrp="1"/>
          </p:cNvSpPr>
          <p:nvPr>
            <p:ph idx="1"/>
          </p:nvPr>
        </p:nvSpPr>
        <p:spPr>
          <a:xfrm>
            <a:off x="381000" y="1600200"/>
            <a:ext cx="8229600" cy="4525963"/>
          </a:xfrm>
        </p:spPr>
        <p:txBody>
          <a:bodyPr/>
          <a:lstStyle/>
          <a:p>
            <a:pPr algn="just">
              <a:buFont typeface="Wingdings" pitchFamily="2" charset="2"/>
              <a:buChar char="Ø"/>
              <a:defRPr/>
            </a:pPr>
            <a:r>
              <a:rPr lang="en-US" sz="2800" smtClean="0"/>
              <a:t>The binary tree has </a:t>
            </a:r>
            <a:r>
              <a:rPr lang="en-US" sz="2800" smtClean="0">
                <a:solidFill>
                  <a:srgbClr val="FFFF00"/>
                </a:solidFill>
              </a:rPr>
              <a:t>low diameter</a:t>
            </a:r>
            <a:r>
              <a:rPr lang="en-US" sz="2800" smtClean="0"/>
              <a:t>, </a:t>
            </a:r>
            <a:r>
              <a:rPr lang="en-US" sz="2800" smtClean="0">
                <a:solidFill>
                  <a:srgbClr val="FFFF00"/>
                </a:solidFill>
              </a:rPr>
              <a:t>2(k-1)</a:t>
            </a:r>
            <a:r>
              <a:rPr lang="en-US" sz="2800" smtClean="0"/>
              <a:t>, but has poor </a:t>
            </a:r>
            <a:r>
              <a:rPr lang="en-US" sz="2800" smtClean="0">
                <a:solidFill>
                  <a:srgbClr val="FFFF00"/>
                </a:solidFill>
              </a:rPr>
              <a:t>bisection</a:t>
            </a:r>
            <a:r>
              <a:rPr lang="en-US" sz="2800" smtClean="0"/>
              <a:t> </a:t>
            </a:r>
            <a:r>
              <a:rPr lang="en-US" sz="2800" smtClean="0">
                <a:solidFill>
                  <a:srgbClr val="FFFF00"/>
                </a:solidFill>
              </a:rPr>
              <a:t>width </a:t>
            </a:r>
            <a:r>
              <a:rPr lang="en-US" sz="2800" smtClean="0"/>
              <a:t>of one.</a:t>
            </a:r>
          </a:p>
          <a:p>
            <a:pPr algn="just">
              <a:buFont typeface="Wingdings" pitchFamily="2" charset="2"/>
              <a:buChar char="Ø"/>
              <a:defRPr/>
            </a:pPr>
            <a:r>
              <a:rPr lang="en-US" sz="2800" smtClean="0"/>
              <a:t>It is impossible to arrange the nodes of a binary tree in three-dimensional space such that as the number of nodes increases. The length of the longest edge is always less than a specified constant.</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200" dirty="0" smtClean="0"/>
              <a:t>3.Pyramid Network</a:t>
            </a:r>
            <a:endParaRPr lang="en-US" sz="3200" dirty="0"/>
          </a:p>
        </p:txBody>
      </p:sp>
      <p:sp>
        <p:nvSpPr>
          <p:cNvPr id="3" name="Content Placeholder 2"/>
          <p:cNvSpPr>
            <a:spLocks noGrp="1"/>
          </p:cNvSpPr>
          <p:nvPr>
            <p:ph idx="1"/>
          </p:nvPr>
        </p:nvSpPr>
        <p:spPr/>
        <p:txBody>
          <a:bodyPr/>
          <a:lstStyle/>
          <a:p>
            <a:pPr algn="just">
              <a:buFont typeface="Wingdings" pitchFamily="2" charset="2"/>
              <a:buChar char="Ø"/>
              <a:defRPr/>
            </a:pPr>
            <a:r>
              <a:rPr lang="en-US" sz="2800" smtClean="0"/>
              <a:t>The pyramid network can be seen as an attempt to combine the advantages of mesh networks with those of tree networks.</a:t>
            </a:r>
          </a:p>
          <a:p>
            <a:pPr algn="just">
              <a:buFont typeface="Wingdings" pitchFamily="2" charset="2"/>
              <a:buChar char="Ø"/>
              <a:defRPr/>
            </a:pPr>
            <a:r>
              <a:rPr lang="en-US" sz="2800" smtClean="0"/>
              <a:t>A pyramid network of size k</a:t>
            </a:r>
            <a:r>
              <a:rPr lang="en-US" sz="2800" baseline="30000" smtClean="0"/>
              <a:t>2</a:t>
            </a:r>
            <a:r>
              <a:rPr lang="en-US" sz="2800" smtClean="0"/>
              <a:t> is a complete 4-ary rooted tree of height log</a:t>
            </a:r>
            <a:r>
              <a:rPr lang="en-US" sz="2800" baseline="-25000" smtClean="0"/>
              <a:t>2 </a:t>
            </a:r>
            <a:r>
              <a:rPr lang="en-US" sz="2800" smtClean="0"/>
              <a:t>k augmented with additional interprocessor links so that the processors in every tree level form a 2-D mesh network.</a:t>
            </a:r>
          </a:p>
          <a:p>
            <a:pPr algn="just">
              <a:buFont typeface="Wingdings" pitchFamily="2" charset="2"/>
              <a:buChar char="Ø"/>
              <a:defRPr/>
            </a:pPr>
            <a:r>
              <a:rPr lang="en-US" sz="2800" smtClean="0"/>
              <a:t>The pyramid of size k</a:t>
            </a:r>
            <a:r>
              <a:rPr lang="en-US" sz="2800" baseline="30000" smtClean="0"/>
              <a:t>2</a:t>
            </a:r>
            <a:r>
              <a:rPr lang="en-US" sz="2800" smtClean="0"/>
              <a:t>  has at its base a 2-D mesh network containing k</a:t>
            </a:r>
            <a:r>
              <a:rPr lang="en-US" sz="2800" baseline="30000" smtClean="0"/>
              <a:t>2 </a:t>
            </a:r>
            <a:r>
              <a:rPr lang="en-US" sz="2800" smtClean="0"/>
              <a:t>  processors.</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Rot="1" noChangeArrowheads="1"/>
          </p:cNvSpPr>
          <p:nvPr>
            <p:ph type="title" idx="4294967295"/>
          </p:nvPr>
        </p:nvSpPr>
        <p:spPr/>
        <p:txBody>
          <a:bodyPr/>
          <a:lstStyle/>
          <a:p>
            <a:pPr algn="l">
              <a:defRPr/>
            </a:pPr>
            <a:r>
              <a:rPr lang="en-US" sz="3600" smtClean="0"/>
              <a:t>3.Pyramid Network Continue…..</a:t>
            </a:r>
          </a:p>
        </p:txBody>
      </p:sp>
      <p:sp>
        <p:nvSpPr>
          <p:cNvPr id="133123" name="Rectangle 3"/>
          <p:cNvSpPr>
            <a:spLocks noGrp="1" noChangeArrowheads="1"/>
          </p:cNvSpPr>
          <p:nvPr>
            <p:ph type="body" idx="4294967295"/>
          </p:nvPr>
        </p:nvSpPr>
        <p:spPr>
          <a:xfrm>
            <a:off x="457200" y="1600200"/>
            <a:ext cx="8229600" cy="5029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Wingdings" pitchFamily="2" charset="2"/>
              <a:buChar char="Ø"/>
            </a:pPr>
            <a:endParaRPr lang="en-US" sz="2400" smtClean="0">
              <a:effectLst/>
            </a:endParaRPr>
          </a:p>
          <a:p>
            <a:pPr>
              <a:buFont typeface="Wingdings" pitchFamily="2" charset="2"/>
              <a:buNone/>
            </a:pPr>
            <a:endParaRPr lang="en-US" sz="2400" smtClean="0">
              <a:effectLst/>
            </a:endParaRPr>
          </a:p>
          <a:p>
            <a:pPr>
              <a:buFont typeface="Wingdings" pitchFamily="2" charset="2"/>
              <a:buNone/>
            </a:pPr>
            <a:endParaRPr lang="en-US" sz="2400" smtClean="0">
              <a:effectLst/>
            </a:endParaRPr>
          </a:p>
          <a:p>
            <a:pPr>
              <a:buFont typeface="Wingdings" pitchFamily="2" charset="2"/>
              <a:buNone/>
            </a:pPr>
            <a:endParaRPr lang="en-US" sz="2400" smtClean="0">
              <a:effectLst/>
            </a:endParaRPr>
          </a:p>
          <a:p>
            <a:pPr>
              <a:buFont typeface="Wingdings" pitchFamily="2" charset="2"/>
              <a:buNone/>
            </a:pPr>
            <a:endParaRPr lang="en-US" sz="2400" smtClean="0">
              <a:effectLst/>
            </a:endParaRPr>
          </a:p>
          <a:p>
            <a:pPr>
              <a:buFont typeface="Wingdings" pitchFamily="2" charset="2"/>
              <a:buNone/>
            </a:pPr>
            <a:endParaRPr lang="en-US" sz="2400" smtClean="0">
              <a:effectLst/>
            </a:endParaRPr>
          </a:p>
          <a:p>
            <a:pPr>
              <a:buFont typeface="Wingdings" pitchFamily="2" charset="2"/>
              <a:buNone/>
            </a:pPr>
            <a:endParaRPr lang="en-US" sz="2400" smtClean="0">
              <a:effectLst/>
            </a:endParaRPr>
          </a:p>
          <a:p>
            <a:pPr>
              <a:buFont typeface="Wingdings" pitchFamily="2" charset="2"/>
              <a:buNone/>
            </a:pPr>
            <a:endParaRPr lang="en-US" sz="2400" smtClean="0">
              <a:effectLst/>
            </a:endParaRPr>
          </a:p>
          <a:p>
            <a:pPr>
              <a:buFont typeface="Wingdings" pitchFamily="2" charset="2"/>
              <a:buNone/>
            </a:pPr>
            <a:r>
              <a:rPr lang="en-US" sz="2400" smtClean="0">
                <a:effectLst/>
              </a:rPr>
              <a:t>				       </a:t>
            </a:r>
          </a:p>
          <a:p>
            <a:pPr>
              <a:buFont typeface="Wingdings" pitchFamily="2" charset="2"/>
              <a:buNone/>
            </a:pPr>
            <a:r>
              <a:rPr lang="en-US" sz="2400" smtClean="0">
                <a:effectLst/>
              </a:rPr>
              <a:t>					</a:t>
            </a:r>
          </a:p>
          <a:p>
            <a:pPr>
              <a:buFont typeface="Wingdings" pitchFamily="2" charset="2"/>
              <a:buNone/>
            </a:pPr>
            <a:r>
              <a:rPr lang="en-US" sz="2400" smtClean="0">
                <a:effectLst/>
              </a:rPr>
              <a:t>					Figure</a:t>
            </a:r>
          </a:p>
        </p:txBody>
      </p:sp>
      <p:pic>
        <p:nvPicPr>
          <p:cNvPr id="133124" name="Picture 4" descr="scan00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752600"/>
            <a:ext cx="641985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rrowheads="1"/>
          </p:cNvSpPr>
          <p:nvPr>
            <p:ph type="title" idx="4294967295"/>
          </p:nvPr>
        </p:nvSpPr>
        <p:spPr/>
        <p:txBody>
          <a:bodyPr/>
          <a:lstStyle/>
          <a:p>
            <a:pPr algn="l">
              <a:defRPr/>
            </a:pPr>
            <a:r>
              <a:rPr lang="en-US" sz="3600" smtClean="0"/>
              <a:t>3.Pyramid Network Continue…</a:t>
            </a:r>
          </a:p>
        </p:txBody>
      </p:sp>
      <p:sp>
        <p:nvSpPr>
          <p:cNvPr id="130051" name="Rectangle 3"/>
          <p:cNvSpPr>
            <a:spLocks noGrp="1" noChangeArrowheads="1"/>
          </p:cNvSpPr>
          <p:nvPr>
            <p:ph type="body" idx="4294967295"/>
          </p:nvPr>
        </p:nvSpPr>
        <p:spPr>
          <a:xfrm>
            <a:off x="457200" y="1600200"/>
            <a:ext cx="8229600" cy="5105400"/>
          </a:xfrm>
        </p:spPr>
        <p:txBody>
          <a:bodyPr/>
          <a:lstStyle/>
          <a:p>
            <a:pPr algn="just">
              <a:buFont typeface="Wingdings" pitchFamily="2" charset="2"/>
              <a:buChar char="Ø"/>
              <a:defRPr/>
            </a:pPr>
            <a:r>
              <a:rPr lang="en-US" sz="2800" smtClean="0">
                <a:effectLst/>
              </a:rPr>
              <a:t>The total number of processors of size </a:t>
            </a:r>
            <a:r>
              <a:rPr lang="en-US" sz="2800" smtClean="0"/>
              <a:t>k</a:t>
            </a:r>
            <a:r>
              <a:rPr lang="en-US" sz="2800" baseline="30000" smtClean="0"/>
              <a:t>2 </a:t>
            </a:r>
            <a:r>
              <a:rPr lang="en-US" sz="2800" smtClean="0"/>
              <a:t>  is </a:t>
            </a:r>
          </a:p>
          <a:p>
            <a:pPr algn="just">
              <a:buFont typeface="Wingdings" pitchFamily="2" charset="2"/>
              <a:buNone/>
              <a:defRPr/>
            </a:pPr>
            <a:r>
              <a:rPr lang="en-US" sz="2800" smtClean="0"/>
              <a:t>    (4/3) k</a:t>
            </a:r>
            <a:r>
              <a:rPr lang="en-US" sz="2800" baseline="30000" smtClean="0"/>
              <a:t>2</a:t>
            </a:r>
            <a:r>
              <a:rPr lang="en-US" sz="2800" smtClean="0"/>
              <a:t>  - (1/3).</a:t>
            </a:r>
          </a:p>
          <a:p>
            <a:pPr algn="just">
              <a:buFont typeface="Wingdings" pitchFamily="2" charset="2"/>
              <a:buChar char="Ø"/>
              <a:defRPr/>
            </a:pPr>
            <a:r>
              <a:rPr lang="en-US" sz="2800" smtClean="0"/>
              <a:t>The levels of the pyramid are numbered in ascending order such that the base has level number 0.</a:t>
            </a:r>
          </a:p>
          <a:p>
            <a:pPr algn="just">
              <a:buFont typeface="Wingdings" pitchFamily="2" charset="2"/>
              <a:buChar char="Ø"/>
              <a:defRPr/>
            </a:pPr>
            <a:r>
              <a:rPr lang="en-US" sz="2800" smtClean="0">
                <a:solidFill>
                  <a:srgbClr val="FFFF00"/>
                </a:solidFill>
              </a:rPr>
              <a:t>Every interior node or processor is connected to nine other processors: One parent, Four neighbors, and Four children.</a:t>
            </a:r>
          </a:p>
          <a:p>
            <a:pPr algn="just">
              <a:buFont typeface="Wingdings" pitchFamily="2" charset="2"/>
              <a:buChar char="Ø"/>
              <a:defRPr/>
            </a:pPr>
            <a:r>
              <a:rPr lang="en-US" sz="2800" smtClean="0"/>
              <a:t>Previous slide shows the pyramid of size 16.</a:t>
            </a:r>
          </a:p>
          <a:p>
            <a:pPr algn="just">
              <a:buFont typeface="Wingdings" pitchFamily="2" charset="2"/>
              <a:buChar char="Ø"/>
              <a:defRPr/>
            </a:pPr>
            <a:r>
              <a:rPr lang="en-US" sz="2800" smtClean="0"/>
              <a:t>The </a:t>
            </a:r>
            <a:r>
              <a:rPr lang="en-US" sz="2800" smtClean="0">
                <a:solidFill>
                  <a:srgbClr val="FFFF00"/>
                </a:solidFill>
              </a:rPr>
              <a:t>diameter of a pyramid</a:t>
            </a:r>
            <a:r>
              <a:rPr lang="en-US" sz="2800" smtClean="0"/>
              <a:t> of size k</a:t>
            </a:r>
            <a:r>
              <a:rPr lang="en-US" sz="2800" baseline="30000" smtClean="0"/>
              <a:t>2 </a:t>
            </a:r>
            <a:r>
              <a:rPr lang="en-US" sz="2800" smtClean="0"/>
              <a:t>  is </a:t>
            </a:r>
            <a:r>
              <a:rPr lang="en-US" sz="2800" smtClean="0">
                <a:solidFill>
                  <a:srgbClr val="FFFF00"/>
                </a:solidFill>
              </a:rPr>
              <a:t>2log k</a:t>
            </a:r>
            <a:r>
              <a:rPr lang="en-US" sz="2800" smtClean="0"/>
              <a:t>. which is better than the 2-D mesh.</a:t>
            </a:r>
          </a:p>
          <a:p>
            <a:pPr algn="just">
              <a:buFont typeface="Wingdings" pitchFamily="2" charset="2"/>
              <a:buNone/>
              <a:defRPr/>
            </a:pPr>
            <a:endParaRPr lang="en-US" sz="2800" smtClean="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3600" dirty="0" smtClean="0"/>
              <a:t>The Workstation Model Continue……..</a:t>
            </a:r>
            <a:endParaRPr lang="en-US" sz="3600" dirty="0"/>
          </a:p>
        </p:txBody>
      </p:sp>
      <p:sp>
        <p:nvSpPr>
          <p:cNvPr id="3" name="Content Placeholder 2"/>
          <p:cNvSpPr>
            <a:spLocks noGrp="1"/>
          </p:cNvSpPr>
          <p:nvPr>
            <p:ph idx="1"/>
          </p:nvPr>
        </p:nvSpPr>
        <p:spPr>
          <a:xfrm>
            <a:off x="457200" y="1600200"/>
            <a:ext cx="8229600" cy="5257800"/>
          </a:xfrm>
        </p:spPr>
        <p:txBody>
          <a:bodyPr/>
          <a:lstStyle/>
          <a:p>
            <a:pPr lvl="1" algn="just">
              <a:buFont typeface="Wingdings" pitchFamily="2" charset="2"/>
              <a:buNone/>
              <a:defRPr/>
            </a:pPr>
            <a:r>
              <a:rPr lang="en-US" sz="2400" dirty="0" smtClean="0"/>
              <a:t>	</a:t>
            </a:r>
            <a:r>
              <a:rPr lang="en-US" dirty="0" smtClean="0"/>
              <a:t>4. For storing complete file system.</a:t>
            </a:r>
          </a:p>
          <a:p>
            <a:pPr lvl="1" algn="just">
              <a:buClr>
                <a:srgbClr val="FFC000"/>
              </a:buClr>
              <a:buFont typeface="Wingdings" pitchFamily="2" charset="2"/>
              <a:buChar char="Ø"/>
              <a:defRPr/>
            </a:pPr>
            <a:r>
              <a:rPr lang="en-US" dirty="0" smtClean="0">
                <a:solidFill>
                  <a:srgbClr val="FFFF00"/>
                </a:solidFill>
              </a:rPr>
              <a:t> So as you might have perceived that with increasing number network traffic will decrease.</a:t>
            </a:r>
          </a:p>
          <a:p>
            <a:pPr lvl="1" algn="just">
              <a:buClr>
                <a:srgbClr val="FFC000"/>
              </a:buClr>
              <a:buFont typeface="Wingdings" pitchFamily="2" charset="2"/>
              <a:buChar char="Ø"/>
              <a:defRPr/>
            </a:pPr>
            <a:r>
              <a:rPr lang="en-US" dirty="0" smtClean="0"/>
              <a:t>That means if we use local disk only for the purpose of paging and temporary files then for rest of work like reading files, writing files requests will have to be sent to file servers.</a:t>
            </a:r>
          </a:p>
          <a:p>
            <a:pPr lvl="1" algn="just">
              <a:buClr>
                <a:srgbClr val="FFC000"/>
              </a:buClr>
              <a:buFont typeface="Wingdings" pitchFamily="2" charset="2"/>
              <a:buChar char="Ø"/>
              <a:defRPr/>
            </a:pPr>
            <a:r>
              <a:rPr lang="en-US" dirty="0" smtClean="0">
                <a:solidFill>
                  <a:srgbClr val="FFFF00"/>
                </a:solidFill>
              </a:rPr>
              <a:t>Keep in mind that for first three we require both local disk and file servers, but for last option that is forth one that uses disks for complete file system eliminates need for the remote file server.</a:t>
            </a: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Rot="1" noChangeArrowheads="1"/>
          </p:cNvSpPr>
          <p:nvPr>
            <p:ph type="title" idx="4294967295"/>
          </p:nvPr>
        </p:nvSpPr>
        <p:spPr/>
        <p:txBody>
          <a:bodyPr/>
          <a:lstStyle/>
          <a:p>
            <a:pPr algn="l">
              <a:defRPr/>
            </a:pPr>
            <a:r>
              <a:rPr lang="en-US" sz="3600" smtClean="0"/>
              <a:t>3.Pyramid Network Continue…</a:t>
            </a:r>
          </a:p>
        </p:txBody>
      </p:sp>
      <p:sp>
        <p:nvSpPr>
          <p:cNvPr id="131075" name="Rectangle 3"/>
          <p:cNvSpPr>
            <a:spLocks noGrp="1" noChangeArrowheads="1"/>
          </p:cNvSpPr>
          <p:nvPr>
            <p:ph type="body" idx="4294967295"/>
          </p:nvPr>
        </p:nvSpPr>
        <p:spPr/>
        <p:txBody>
          <a:bodyPr/>
          <a:lstStyle/>
          <a:p>
            <a:pPr algn="just">
              <a:buFont typeface="Wingdings" pitchFamily="2" charset="2"/>
              <a:buChar char="Ø"/>
              <a:defRPr/>
            </a:pPr>
            <a:r>
              <a:rPr lang="en-US" sz="2800" smtClean="0">
                <a:effectLst/>
              </a:rPr>
              <a:t>The </a:t>
            </a:r>
            <a:r>
              <a:rPr lang="en-US" sz="2800" smtClean="0">
                <a:solidFill>
                  <a:srgbClr val="FFFF00"/>
                </a:solidFill>
                <a:effectLst/>
              </a:rPr>
              <a:t>bisection width</a:t>
            </a:r>
            <a:r>
              <a:rPr lang="en-US" sz="2800" smtClean="0">
                <a:effectLst/>
              </a:rPr>
              <a:t> of a pyramid of size </a:t>
            </a:r>
            <a:r>
              <a:rPr lang="en-US" sz="2800" smtClean="0"/>
              <a:t>k</a:t>
            </a:r>
            <a:r>
              <a:rPr lang="en-US" sz="2800" baseline="30000" smtClean="0"/>
              <a:t>2  </a:t>
            </a:r>
            <a:r>
              <a:rPr lang="en-US" sz="2800" smtClean="0"/>
              <a:t> is 2k.</a:t>
            </a:r>
          </a:p>
          <a:p>
            <a:pPr algn="just">
              <a:buFont typeface="Wingdings" pitchFamily="2" charset="2"/>
              <a:buChar char="Ø"/>
              <a:defRPr/>
            </a:pPr>
            <a:r>
              <a:rPr lang="en-US" sz="2800" smtClean="0">
                <a:solidFill>
                  <a:srgbClr val="FFFF00"/>
                </a:solidFill>
              </a:rPr>
              <a:t>Maximum number of links per node</a:t>
            </a:r>
            <a:r>
              <a:rPr lang="en-US" sz="2800" smtClean="0"/>
              <a:t> is no longer than nine, regardless of the size of the network.</a:t>
            </a:r>
          </a:p>
          <a:p>
            <a:pPr algn="just">
              <a:buFont typeface="Wingdings" pitchFamily="2" charset="2"/>
              <a:buChar char="Ø"/>
              <a:defRPr/>
            </a:pPr>
            <a:r>
              <a:rPr lang="en-US" sz="2800" smtClean="0">
                <a:solidFill>
                  <a:srgbClr val="FFFF00"/>
                </a:solidFill>
              </a:rPr>
              <a:t>Unlike the 2-D mesh length of the longest edge in the pyramid network is an increasing function of the network size</a:t>
            </a:r>
            <a:r>
              <a:rPr lang="en-US" sz="2800" smtClean="0"/>
              <a:t>.</a:t>
            </a:r>
          </a:p>
          <a:p>
            <a:pPr algn="just">
              <a:buFont typeface="Wingdings" pitchFamily="2" charset="2"/>
              <a:buNone/>
              <a:defRPr/>
            </a:pPr>
            <a:r>
              <a:rPr lang="en-US" sz="2800" smtClean="0"/>
              <a:t> </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sz="3200" smtClean="0">
                <a:effectLst/>
              </a:rPr>
              <a:t>4.A 4 Dimensional Hypercube</a:t>
            </a:r>
          </a:p>
        </p:txBody>
      </p:sp>
      <p:sp>
        <p:nvSpPr>
          <p:cNvPr id="136195"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Wingdings" pitchFamily="2" charset="2"/>
              <a:buChar char="Ø"/>
            </a:pPr>
            <a:r>
              <a:rPr lang="en-US" sz="2800" smtClean="0">
                <a:effectLst/>
              </a:rPr>
              <a:t>Consists of 2k nodes.</a:t>
            </a:r>
          </a:p>
          <a:p>
            <a:pPr>
              <a:buFont typeface="Wingdings" pitchFamily="2" charset="2"/>
              <a:buChar char="Ø"/>
            </a:pPr>
            <a:r>
              <a:rPr lang="en-US" sz="2800" smtClean="0">
                <a:effectLst/>
              </a:rPr>
              <a:t>Forming a k-dimensional hypercube.</a:t>
            </a:r>
          </a:p>
          <a:p>
            <a:pPr>
              <a:buFont typeface="Wingdings" pitchFamily="2" charset="2"/>
              <a:buChar char="Ø"/>
            </a:pPr>
            <a:r>
              <a:rPr lang="en-US" sz="2800" smtClean="0">
                <a:effectLst/>
              </a:rPr>
              <a:t>The nodes are labeled 0,1,2…….,2</a:t>
            </a:r>
            <a:r>
              <a:rPr lang="en-US" sz="2800" baseline="30000" smtClean="0">
                <a:effectLst/>
              </a:rPr>
              <a:t>k-1</a:t>
            </a:r>
            <a:r>
              <a:rPr lang="en-US" sz="2800" smtClean="0">
                <a:effectLst/>
              </a:rPr>
              <a:t> .</a:t>
            </a:r>
          </a:p>
          <a:p>
            <a:pPr>
              <a:buFont typeface="Wingdings" pitchFamily="2" charset="2"/>
              <a:buChar char="Ø"/>
            </a:pPr>
            <a:r>
              <a:rPr lang="en-US" sz="2800" smtClean="0">
                <a:effectLst/>
              </a:rPr>
              <a:t>Next slide shows the figure.</a:t>
            </a:r>
          </a:p>
          <a:p>
            <a:pPr>
              <a:buFont typeface="Wingdings" pitchFamily="2" charset="2"/>
              <a:buNone/>
            </a:pPr>
            <a:endParaRPr lang="en-US" sz="2800" baseline="30000" smtClean="0">
              <a:effectLst/>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sz="3200" smtClean="0">
                <a:effectLst/>
              </a:rPr>
              <a:t>4.A 4 Dimensional Hypercube</a:t>
            </a:r>
          </a:p>
        </p:txBody>
      </p:sp>
      <p:sp>
        <p:nvSpPr>
          <p:cNvPr id="137219" name="Rectangle 3"/>
          <p:cNvSpPr>
            <a:spLocks noGrp="1" noChangeArrowheads="1"/>
          </p:cNvSpPr>
          <p:nvPr>
            <p:ph type="body" idx="4294967295"/>
          </p:nvPr>
        </p:nvSpPr>
        <p:spPr>
          <a:xfrm>
            <a:off x="457200" y="1600200"/>
            <a:ext cx="8229600" cy="5029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Wingdings" pitchFamily="2" charset="2"/>
              <a:buNone/>
            </a:pPr>
            <a:endParaRPr lang="en-US" sz="2400" smtClean="0">
              <a:effectLst/>
            </a:endParaRPr>
          </a:p>
          <a:p>
            <a:pPr>
              <a:buFont typeface="Wingdings" pitchFamily="2" charset="2"/>
              <a:buNone/>
            </a:pPr>
            <a:endParaRPr lang="en-US" sz="2400" smtClean="0">
              <a:effectLst/>
            </a:endParaRPr>
          </a:p>
          <a:p>
            <a:pPr>
              <a:buFont typeface="Wingdings" pitchFamily="2" charset="2"/>
              <a:buNone/>
            </a:pPr>
            <a:endParaRPr lang="en-US" sz="2400" smtClean="0">
              <a:effectLst/>
            </a:endParaRPr>
          </a:p>
          <a:p>
            <a:pPr>
              <a:buFont typeface="Wingdings" pitchFamily="2" charset="2"/>
              <a:buNone/>
            </a:pPr>
            <a:endParaRPr lang="en-US" sz="2400" smtClean="0">
              <a:effectLst/>
            </a:endParaRPr>
          </a:p>
          <a:p>
            <a:pPr>
              <a:buFont typeface="Wingdings" pitchFamily="2" charset="2"/>
              <a:buNone/>
            </a:pPr>
            <a:endParaRPr lang="en-US" sz="2400" smtClean="0">
              <a:effectLst/>
            </a:endParaRPr>
          </a:p>
          <a:p>
            <a:pPr>
              <a:buFont typeface="Wingdings" pitchFamily="2" charset="2"/>
              <a:buNone/>
            </a:pPr>
            <a:endParaRPr lang="en-US" sz="2400" smtClean="0">
              <a:effectLst/>
            </a:endParaRPr>
          </a:p>
          <a:p>
            <a:pPr>
              <a:buFont typeface="Wingdings" pitchFamily="2" charset="2"/>
              <a:buNone/>
            </a:pPr>
            <a:endParaRPr lang="en-US" sz="2400" smtClean="0">
              <a:effectLst/>
            </a:endParaRPr>
          </a:p>
          <a:p>
            <a:pPr>
              <a:buFont typeface="Wingdings" pitchFamily="2" charset="2"/>
              <a:buNone/>
            </a:pPr>
            <a:endParaRPr lang="en-US" sz="2400" smtClean="0">
              <a:effectLst/>
            </a:endParaRPr>
          </a:p>
          <a:p>
            <a:pPr>
              <a:buFont typeface="Wingdings" pitchFamily="2" charset="2"/>
              <a:buNone/>
            </a:pPr>
            <a:r>
              <a:rPr lang="en-US" sz="2400" smtClean="0">
                <a:effectLst/>
              </a:rPr>
              <a:t>				</a:t>
            </a:r>
          </a:p>
          <a:p>
            <a:pPr>
              <a:buFont typeface="Wingdings" pitchFamily="2" charset="2"/>
              <a:buNone/>
            </a:pPr>
            <a:r>
              <a:rPr lang="en-US" sz="2400" smtClean="0">
                <a:effectLst/>
              </a:rPr>
              <a:t>					</a:t>
            </a:r>
          </a:p>
          <a:p>
            <a:pPr>
              <a:buFont typeface="Wingdings" pitchFamily="2" charset="2"/>
              <a:buNone/>
            </a:pPr>
            <a:r>
              <a:rPr lang="en-US" sz="2400" smtClean="0">
                <a:effectLst/>
              </a:rPr>
              <a:t>					Figure</a:t>
            </a:r>
          </a:p>
        </p:txBody>
      </p:sp>
      <p:pic>
        <p:nvPicPr>
          <p:cNvPr id="137220" name="Picture 4" descr="scan00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752600"/>
            <a:ext cx="6705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sz="3200" smtClean="0">
                <a:effectLst/>
              </a:rPr>
              <a:t>4.A 4 Dimensional Hypercube</a:t>
            </a:r>
          </a:p>
        </p:txBody>
      </p:sp>
      <p:sp>
        <p:nvSpPr>
          <p:cNvPr id="138243" name="Rectangle 3"/>
          <p:cNvSpPr>
            <a:spLocks noGrp="1" noChangeArrowheads="1"/>
          </p:cNvSpPr>
          <p:nvPr>
            <p:ph type="body" idx="4294967295"/>
          </p:nvPr>
        </p:nvSpPr>
        <p:spPr>
          <a:xfrm>
            <a:off x="457200" y="1600200"/>
            <a:ext cx="8229600" cy="5105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buFont typeface="Wingdings" pitchFamily="2" charset="2"/>
              <a:buChar char="Ø"/>
            </a:pPr>
            <a:r>
              <a:rPr lang="en-US" sz="2800" smtClean="0">
                <a:effectLst/>
              </a:rPr>
              <a:t>Diameter : k</a:t>
            </a:r>
          </a:p>
          <a:p>
            <a:pPr>
              <a:lnSpc>
                <a:spcPct val="90000"/>
              </a:lnSpc>
              <a:buFont typeface="Wingdings" pitchFamily="2" charset="2"/>
              <a:buChar char="Ø"/>
            </a:pPr>
            <a:r>
              <a:rPr lang="en-US" sz="2800" smtClean="0">
                <a:effectLst/>
              </a:rPr>
              <a:t>Bisection width : 2</a:t>
            </a:r>
            <a:r>
              <a:rPr lang="en-US" sz="2800" baseline="30000" smtClean="0">
                <a:effectLst/>
              </a:rPr>
              <a:t>k-1  </a:t>
            </a:r>
          </a:p>
          <a:p>
            <a:pPr>
              <a:lnSpc>
                <a:spcPct val="90000"/>
              </a:lnSpc>
              <a:buFont typeface="Wingdings" pitchFamily="2" charset="2"/>
              <a:buChar char="Ø"/>
            </a:pPr>
            <a:r>
              <a:rPr lang="en-US" sz="2800" smtClean="0">
                <a:effectLst/>
              </a:rPr>
              <a:t> # of edges / node : k</a:t>
            </a:r>
          </a:p>
          <a:p>
            <a:pPr>
              <a:lnSpc>
                <a:spcPct val="90000"/>
              </a:lnSpc>
              <a:buFont typeface="Wingdings" pitchFamily="2" charset="2"/>
              <a:buChar char="Ø"/>
            </a:pPr>
            <a:r>
              <a:rPr lang="en-US" sz="2800" smtClean="0">
                <a:effectLst/>
              </a:rPr>
              <a:t>Length of the longest edged increases as the size of the network.</a:t>
            </a:r>
          </a:p>
          <a:p>
            <a:pPr>
              <a:lnSpc>
                <a:spcPct val="90000"/>
              </a:lnSpc>
              <a:buFont typeface="Wingdings" pitchFamily="2" charset="2"/>
              <a:buChar char="Ø"/>
            </a:pPr>
            <a:r>
              <a:rPr lang="en-US" sz="2800" smtClean="0">
                <a:effectLst/>
              </a:rPr>
              <a:t>In particular in 4 – dim hypercube:</a:t>
            </a:r>
          </a:p>
          <a:p>
            <a:pPr>
              <a:lnSpc>
                <a:spcPct val="90000"/>
              </a:lnSpc>
              <a:buFont typeface="Wingdings" pitchFamily="2" charset="2"/>
              <a:buNone/>
            </a:pPr>
            <a:r>
              <a:rPr lang="en-US" sz="2800" smtClean="0">
                <a:effectLst/>
              </a:rPr>
              <a:t>		- Consists of 2</a:t>
            </a:r>
            <a:r>
              <a:rPr lang="en-US" sz="2800" baseline="30000" smtClean="0">
                <a:effectLst/>
              </a:rPr>
              <a:t>4 </a:t>
            </a:r>
            <a:r>
              <a:rPr lang="en-US" sz="2800" smtClean="0">
                <a:effectLst/>
              </a:rPr>
              <a:t>  node = 16 means k=4 here.</a:t>
            </a:r>
          </a:p>
          <a:p>
            <a:pPr>
              <a:lnSpc>
                <a:spcPct val="90000"/>
              </a:lnSpc>
              <a:buFont typeface="Wingdings" pitchFamily="2" charset="2"/>
              <a:buNone/>
            </a:pPr>
            <a:r>
              <a:rPr lang="en-US" sz="2800" smtClean="0">
                <a:effectLst/>
              </a:rPr>
              <a:t>		- Diameter : 4</a:t>
            </a:r>
          </a:p>
          <a:p>
            <a:pPr>
              <a:lnSpc>
                <a:spcPct val="90000"/>
              </a:lnSpc>
              <a:buFont typeface="Wingdings" pitchFamily="2" charset="2"/>
              <a:buNone/>
            </a:pPr>
            <a:r>
              <a:rPr lang="en-US" sz="2800" smtClean="0">
                <a:effectLst/>
              </a:rPr>
              <a:t>		- Bisection width 2 </a:t>
            </a:r>
            <a:r>
              <a:rPr lang="en-US" sz="2800" baseline="30000" smtClean="0">
                <a:effectLst/>
              </a:rPr>
              <a:t>4 -1 = </a:t>
            </a:r>
            <a:r>
              <a:rPr lang="en-US" sz="2800" smtClean="0">
                <a:effectLst/>
              </a:rPr>
              <a:t>  2</a:t>
            </a:r>
            <a:r>
              <a:rPr lang="en-US" sz="2800" baseline="30000" smtClean="0">
                <a:effectLst/>
              </a:rPr>
              <a:t>3</a:t>
            </a:r>
            <a:r>
              <a:rPr lang="en-US" sz="2800" smtClean="0">
                <a:effectLst/>
              </a:rPr>
              <a:t>  = 8</a:t>
            </a:r>
            <a:r>
              <a:rPr lang="en-US" sz="2800" baseline="30000" smtClean="0">
                <a:effectLst/>
              </a:rPr>
              <a:t> </a:t>
            </a:r>
            <a:r>
              <a:rPr lang="en-US" sz="2800" smtClean="0">
                <a:effectLst/>
              </a:rPr>
              <a:t> </a:t>
            </a:r>
          </a:p>
          <a:p>
            <a:pPr>
              <a:lnSpc>
                <a:spcPct val="90000"/>
              </a:lnSpc>
              <a:buFont typeface="Wingdings" pitchFamily="2" charset="2"/>
              <a:buNone/>
            </a:pPr>
            <a:r>
              <a:rPr lang="en-US" sz="2800" smtClean="0">
                <a:effectLst/>
              </a:rPr>
              <a:t>		- # edges/node = 4 its constant.</a:t>
            </a:r>
          </a:p>
          <a:p>
            <a:pPr>
              <a:lnSpc>
                <a:spcPct val="90000"/>
              </a:lnSpc>
              <a:buFont typeface="Wingdings" pitchFamily="2" charset="2"/>
              <a:buNone/>
            </a:pPr>
            <a:r>
              <a:rPr lang="en-US" sz="2800" smtClean="0">
                <a:effectLst/>
              </a:rPr>
              <a:t>		- Max edge-length : not constant</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sz="3200" smtClean="0">
                <a:effectLst/>
              </a:rPr>
              <a:t>5.Butterfly Network</a:t>
            </a:r>
          </a:p>
        </p:txBody>
      </p:sp>
      <p:sp>
        <p:nvSpPr>
          <p:cNvPr id="139267"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Wingdings" pitchFamily="2" charset="2"/>
              <a:buChar char="Ø"/>
            </a:pPr>
            <a:r>
              <a:rPr lang="en-US" sz="2800" smtClean="0">
                <a:effectLst/>
              </a:rPr>
              <a:t>Consists of (k+1)2</a:t>
            </a:r>
            <a:r>
              <a:rPr lang="en-US" sz="2800" baseline="30000" smtClean="0">
                <a:effectLst/>
              </a:rPr>
              <a:t>k</a:t>
            </a:r>
            <a:r>
              <a:rPr lang="en-US" sz="2800" smtClean="0">
                <a:effectLst/>
              </a:rPr>
              <a:t> nodes</a:t>
            </a:r>
          </a:p>
          <a:p>
            <a:pPr>
              <a:buFont typeface="Wingdings" pitchFamily="2" charset="2"/>
              <a:buChar char="Ø"/>
            </a:pPr>
            <a:r>
              <a:rPr lang="en-US" sz="2800" smtClean="0">
                <a:effectLst/>
              </a:rPr>
              <a:t>(k+1) rows or ranks</a:t>
            </a:r>
          </a:p>
          <a:p>
            <a:pPr>
              <a:buFont typeface="Wingdings" pitchFamily="2" charset="2"/>
              <a:buChar char="Ø"/>
            </a:pPr>
            <a:r>
              <a:rPr lang="en-US" sz="2800" smtClean="0">
                <a:effectLst/>
              </a:rPr>
              <a:t>Each containing n = 2</a:t>
            </a:r>
            <a:r>
              <a:rPr lang="en-US" sz="2800" baseline="30000" smtClean="0">
                <a:effectLst/>
              </a:rPr>
              <a:t>k</a:t>
            </a:r>
            <a:r>
              <a:rPr lang="en-US" sz="2800" smtClean="0">
                <a:effectLst/>
              </a:rPr>
              <a:t> nodes</a:t>
            </a:r>
          </a:p>
          <a:p>
            <a:pPr>
              <a:buFont typeface="Wingdings" pitchFamily="2" charset="2"/>
              <a:buChar char="Ø"/>
            </a:pPr>
            <a:r>
              <a:rPr lang="en-US" sz="2800" smtClean="0">
                <a:effectLst/>
              </a:rPr>
              <a:t>Diameter : 2k</a:t>
            </a:r>
          </a:p>
          <a:p>
            <a:pPr>
              <a:buFont typeface="Wingdings" pitchFamily="2" charset="2"/>
              <a:buChar char="Ø"/>
            </a:pPr>
            <a:r>
              <a:rPr lang="en-US" sz="2800" smtClean="0">
                <a:effectLst/>
              </a:rPr>
              <a:t>Bisection width : 2</a:t>
            </a:r>
            <a:r>
              <a:rPr lang="en-US" sz="2800" baseline="30000" smtClean="0">
                <a:effectLst/>
              </a:rPr>
              <a:t>k</a:t>
            </a:r>
          </a:p>
          <a:p>
            <a:pPr>
              <a:buFont typeface="Wingdings" pitchFamily="2" charset="2"/>
              <a:buChar char="Ø"/>
            </a:pPr>
            <a:r>
              <a:rPr lang="en-US" sz="2800" smtClean="0">
                <a:effectLst/>
              </a:rPr>
              <a:t>Length of the longest network edges : Increases as the # of nodes increases</a:t>
            </a:r>
          </a:p>
          <a:p>
            <a:pPr>
              <a:buFont typeface="Wingdings" pitchFamily="2" charset="2"/>
              <a:buChar char="Ø"/>
            </a:pPr>
            <a:r>
              <a:rPr lang="en-US" sz="2800" smtClean="0">
                <a:effectLst/>
              </a:rPr>
              <a:t>Constant # edges : yes</a:t>
            </a:r>
          </a:p>
          <a:p>
            <a:pPr>
              <a:buFont typeface="Wingdings" pitchFamily="2" charset="2"/>
              <a:buChar char="Ø"/>
            </a:pPr>
            <a:r>
              <a:rPr lang="en-US" sz="2800" smtClean="0">
                <a:effectLst/>
              </a:rPr>
              <a:t>Constant edge’s length : no </a:t>
            </a:r>
          </a:p>
          <a:p>
            <a:pPr>
              <a:buFont typeface="Wingdings" pitchFamily="2" charset="2"/>
              <a:buNone/>
            </a:pPr>
            <a:endParaRPr lang="en-US" smtClean="0">
              <a:effectLst/>
            </a:endParaRPr>
          </a:p>
          <a:p>
            <a:pPr>
              <a:buFont typeface="Wingdings" pitchFamily="2" charset="2"/>
              <a:buNone/>
            </a:pPr>
            <a:endParaRPr lang="en-US" smtClean="0">
              <a:effectLst/>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200" dirty="0" smtClean="0">
                <a:effectLst/>
              </a:rPr>
              <a:t>5.Butterfly Network</a:t>
            </a:r>
            <a:endParaRPr lang="en-US" sz="3200" dirty="0"/>
          </a:p>
        </p:txBody>
      </p:sp>
      <p:sp>
        <p:nvSpPr>
          <p:cNvPr id="3" name="Content Placeholder 2"/>
          <p:cNvSpPr>
            <a:spLocks noGrp="1"/>
          </p:cNvSpPr>
          <p:nvPr>
            <p:ph idx="1"/>
          </p:nvPr>
        </p:nvSpPr>
        <p:spPr/>
        <p:txBody>
          <a:bodyPr/>
          <a:lstStyle/>
          <a:p>
            <a:pPr>
              <a:buFont typeface="Wingdings" pitchFamily="2" charset="2"/>
              <a:buNone/>
              <a:defRPr/>
            </a:pPr>
            <a:endParaRPr lang="en-US" sz="2800" dirty="0" smtClean="0"/>
          </a:p>
          <a:p>
            <a:pPr>
              <a:buFont typeface="Wingdings" pitchFamily="2" charset="2"/>
              <a:buNone/>
              <a:defRPr/>
            </a:pPr>
            <a:endParaRPr lang="en-US" sz="2800" dirty="0" smtClean="0"/>
          </a:p>
          <a:p>
            <a:pPr>
              <a:buFont typeface="Wingdings" pitchFamily="2" charset="2"/>
              <a:buNone/>
              <a:defRPr/>
            </a:pPr>
            <a:endParaRPr lang="en-US" sz="2800" dirty="0" smtClean="0"/>
          </a:p>
          <a:p>
            <a:pPr>
              <a:buFont typeface="Wingdings" pitchFamily="2" charset="2"/>
              <a:buNone/>
              <a:defRPr/>
            </a:pPr>
            <a:endParaRPr lang="en-US" sz="2800" dirty="0" smtClean="0"/>
          </a:p>
          <a:p>
            <a:pPr>
              <a:buFont typeface="Wingdings" pitchFamily="2" charset="2"/>
              <a:buNone/>
              <a:defRPr/>
            </a:pPr>
            <a:endParaRPr lang="en-US" sz="2800" dirty="0" smtClean="0"/>
          </a:p>
          <a:p>
            <a:pPr>
              <a:buFont typeface="Wingdings" pitchFamily="2" charset="2"/>
              <a:buNone/>
              <a:defRPr/>
            </a:pPr>
            <a:endParaRPr lang="en-US" sz="2800" dirty="0" smtClean="0"/>
          </a:p>
          <a:p>
            <a:pPr>
              <a:buFont typeface="Wingdings" pitchFamily="2" charset="2"/>
              <a:buNone/>
              <a:defRPr/>
            </a:pPr>
            <a:endParaRPr lang="en-US" sz="2800" dirty="0" smtClean="0"/>
          </a:p>
          <a:p>
            <a:pPr>
              <a:buFont typeface="Wingdings" pitchFamily="2" charset="2"/>
              <a:buNone/>
              <a:defRPr/>
            </a:pPr>
            <a:endParaRPr lang="en-US" sz="2800" dirty="0" smtClean="0"/>
          </a:p>
          <a:p>
            <a:pPr>
              <a:buFont typeface="Wingdings" pitchFamily="2" charset="2"/>
              <a:buNone/>
              <a:defRPr/>
            </a:pPr>
            <a:r>
              <a:rPr lang="en-US" sz="2800" dirty="0" smtClean="0"/>
              <a:t>					Figure</a:t>
            </a:r>
            <a:endParaRPr lang="en-US" sz="2800" dirty="0"/>
          </a:p>
        </p:txBody>
      </p:sp>
      <p:pic>
        <p:nvPicPr>
          <p:cNvPr id="140292" name="Picture 3" descr="scan0014.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524000"/>
            <a:ext cx="6629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200" dirty="0" smtClean="0"/>
              <a:t>6.Shuffle-Exchange Network</a:t>
            </a:r>
            <a:endParaRPr lang="en-US" sz="3200" dirty="0"/>
          </a:p>
        </p:txBody>
      </p:sp>
      <p:sp>
        <p:nvSpPr>
          <p:cNvPr id="3" name="Content Placeholder 2"/>
          <p:cNvSpPr>
            <a:spLocks noGrp="1"/>
          </p:cNvSpPr>
          <p:nvPr>
            <p:ph idx="1"/>
          </p:nvPr>
        </p:nvSpPr>
        <p:spPr/>
        <p:txBody>
          <a:bodyPr/>
          <a:lstStyle/>
          <a:p>
            <a:pPr>
              <a:buFont typeface="Wingdings" pitchFamily="2" charset="2"/>
              <a:buChar char="Ø"/>
              <a:defRPr/>
            </a:pPr>
            <a:r>
              <a:rPr lang="en-US" sz="2800" dirty="0" smtClean="0"/>
              <a:t>A shuffle-exchange network consists of n = 2</a:t>
            </a:r>
            <a:r>
              <a:rPr lang="en-US" sz="2800" baseline="30000" dirty="0" smtClean="0"/>
              <a:t>k </a:t>
            </a:r>
            <a:r>
              <a:rPr lang="en-US" sz="2800" dirty="0" smtClean="0"/>
              <a:t> nodes, numbered 0,1…..,n-1, and two kinds of connections, called </a:t>
            </a:r>
            <a:r>
              <a:rPr lang="en-US" sz="2800" dirty="0" smtClean="0">
                <a:solidFill>
                  <a:srgbClr val="FFFF00"/>
                </a:solidFill>
              </a:rPr>
              <a:t>shuffle</a:t>
            </a:r>
            <a:r>
              <a:rPr lang="en-US" sz="2800" dirty="0" smtClean="0"/>
              <a:t> and </a:t>
            </a:r>
            <a:r>
              <a:rPr lang="en-US" sz="2800" dirty="0" smtClean="0">
                <a:solidFill>
                  <a:srgbClr val="FFFF00"/>
                </a:solidFill>
              </a:rPr>
              <a:t>exchange</a:t>
            </a:r>
            <a:r>
              <a:rPr lang="en-US" sz="2800" dirty="0" smtClean="0"/>
              <a:t>. </a:t>
            </a:r>
          </a:p>
          <a:p>
            <a:pPr>
              <a:buFont typeface="Wingdings" pitchFamily="2" charset="2"/>
              <a:buChar char="Ø"/>
              <a:defRPr/>
            </a:pPr>
            <a:r>
              <a:rPr lang="en-US" sz="2800" dirty="0" smtClean="0"/>
              <a:t>Exchange connections link pairs of nodes whose numbers differ in their least significant bit.</a:t>
            </a:r>
          </a:p>
          <a:p>
            <a:pPr>
              <a:buFont typeface="Wingdings" pitchFamily="2" charset="2"/>
              <a:buChar char="Ø"/>
              <a:defRPr/>
            </a:pPr>
            <a:r>
              <a:rPr lang="en-US" sz="2800" dirty="0" smtClean="0"/>
              <a:t>The perfect shuffle connection links node </a:t>
            </a:r>
            <a:r>
              <a:rPr lang="en-US" sz="2800" dirty="0" err="1" smtClean="0"/>
              <a:t>i</a:t>
            </a:r>
            <a:r>
              <a:rPr lang="en-US" sz="2800" dirty="0" smtClean="0"/>
              <a:t> with node </a:t>
            </a:r>
            <a:r>
              <a:rPr lang="en-US" sz="2800" dirty="0" smtClean="0">
                <a:solidFill>
                  <a:srgbClr val="FFFF00"/>
                </a:solidFill>
              </a:rPr>
              <a:t>2i modulo (n -1)</a:t>
            </a:r>
            <a:r>
              <a:rPr lang="en-US" sz="2800" dirty="0" smtClean="0"/>
              <a:t>, with the exception that node n – 1 is connected to itself.</a:t>
            </a:r>
          </a:p>
          <a:p>
            <a:pPr>
              <a:buFont typeface="Wingdings" pitchFamily="2" charset="2"/>
              <a:buChar char="Ø"/>
              <a:defRPr/>
            </a:pPr>
            <a:r>
              <a:rPr lang="en-US" sz="2800" dirty="0" smtClean="0"/>
              <a:t>Consider the figure in the next slide which shows drawing for </a:t>
            </a:r>
            <a:r>
              <a:rPr lang="en-US" sz="2800" dirty="0" smtClean="0">
                <a:solidFill>
                  <a:srgbClr val="FFFF00"/>
                </a:solidFill>
              </a:rPr>
              <a:t>an eight-node shuffle-exchange network</a:t>
            </a:r>
            <a:r>
              <a:rPr lang="en-US" sz="2800" dirty="0" smtClean="0"/>
              <a:t>.   </a:t>
            </a:r>
            <a:endParaRPr lang="en-US" sz="2800"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200" dirty="0" smtClean="0"/>
              <a:t>6.Shuffle-Exchange Network</a:t>
            </a:r>
            <a:endParaRPr lang="en-US" sz="3200" dirty="0"/>
          </a:p>
        </p:txBody>
      </p:sp>
      <p:sp>
        <p:nvSpPr>
          <p:cNvPr id="3" name="Content Placeholder 2"/>
          <p:cNvSpPr>
            <a:spLocks noGrp="1"/>
          </p:cNvSpPr>
          <p:nvPr>
            <p:ph idx="1"/>
          </p:nvPr>
        </p:nvSpPr>
        <p:spPr/>
        <p:txBody>
          <a:bodyPr/>
          <a:lstStyle/>
          <a:p>
            <a:pPr>
              <a:buFont typeface="Wingdings" pitchFamily="2" charset="2"/>
              <a:buNone/>
            </a:pPr>
            <a:endParaRPr lang="en-US" smtClean="0"/>
          </a:p>
          <a:p>
            <a:pPr>
              <a:buFont typeface="Wingdings" pitchFamily="2" charset="2"/>
              <a:buNone/>
            </a:pPr>
            <a:endParaRPr lang="en-US" smtClean="0"/>
          </a:p>
          <a:p>
            <a:pPr>
              <a:buFont typeface="Wingdings" pitchFamily="2" charset="2"/>
              <a:buNone/>
            </a:pPr>
            <a:endParaRPr lang="en-US" smtClean="0"/>
          </a:p>
          <a:p>
            <a:pPr>
              <a:buFont typeface="Wingdings" pitchFamily="2" charset="2"/>
              <a:buNone/>
            </a:pPr>
            <a:endParaRPr lang="en-US" smtClean="0"/>
          </a:p>
        </p:txBody>
      </p:sp>
      <p:pic>
        <p:nvPicPr>
          <p:cNvPr id="142342" name="Picture 6" descr="scan00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524000"/>
            <a:ext cx="7772400" cy="1871663"/>
          </a:xfrm>
          <a:prstGeom prst="rect">
            <a:avLst/>
          </a:prstGeom>
          <a:noFill/>
          <a:extLst>
            <a:ext uri="{909E8E84-426E-40DD-AFC4-6F175D3DCCD1}">
              <a14:hiddenFill xmlns:a14="http://schemas.microsoft.com/office/drawing/2010/main">
                <a:solidFill>
                  <a:srgbClr val="FFFFFF"/>
                </a:solidFill>
              </a14:hiddenFill>
            </a:ext>
          </a:extLst>
        </p:spPr>
      </p:pic>
      <p:pic>
        <p:nvPicPr>
          <p:cNvPr id="142343" name="Picture 7" descr="scan00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752850"/>
            <a:ext cx="7772400" cy="2952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200" dirty="0" smtClean="0"/>
              <a:t>6.Shuffle-Exchange Network</a:t>
            </a:r>
            <a:endParaRPr lang="en-US" sz="3200" dirty="0"/>
          </a:p>
        </p:txBody>
      </p:sp>
      <p:sp>
        <p:nvSpPr>
          <p:cNvPr id="3" name="Content Placeholder 2"/>
          <p:cNvSpPr>
            <a:spLocks noGrp="1"/>
          </p:cNvSpPr>
          <p:nvPr>
            <p:ph idx="1"/>
          </p:nvPr>
        </p:nvSpPr>
        <p:spPr/>
        <p:txBody>
          <a:bodyPr/>
          <a:lstStyle/>
          <a:p>
            <a:pPr algn="just">
              <a:buFont typeface="Wingdings" pitchFamily="2" charset="2"/>
              <a:buChar char="Ø"/>
              <a:defRPr/>
            </a:pPr>
            <a:r>
              <a:rPr lang="en-US" sz="2800" dirty="0" smtClean="0"/>
              <a:t>Diameter : 2k -1</a:t>
            </a:r>
          </a:p>
          <a:p>
            <a:pPr algn="just">
              <a:buFont typeface="Wingdings" pitchFamily="2" charset="2"/>
              <a:buChar char="Ø"/>
              <a:defRPr/>
            </a:pPr>
            <a:r>
              <a:rPr lang="en-US" sz="2800" dirty="0" smtClean="0"/>
              <a:t>Bisection width &gt;= 2</a:t>
            </a:r>
            <a:r>
              <a:rPr lang="en-US" sz="2800" baseline="30000" dirty="0" smtClean="0"/>
              <a:t>k-1</a:t>
            </a:r>
            <a:r>
              <a:rPr lang="en-US" sz="2800" dirty="0" smtClean="0"/>
              <a:t> / k</a:t>
            </a:r>
          </a:p>
          <a:p>
            <a:pPr algn="just">
              <a:buFont typeface="Wingdings" pitchFamily="2" charset="2"/>
              <a:buChar char="Ø"/>
              <a:defRPr/>
            </a:pPr>
            <a:r>
              <a:rPr lang="en-US" sz="2800" dirty="0" smtClean="0"/>
              <a:t>Constant # edges : yes</a:t>
            </a:r>
          </a:p>
          <a:p>
            <a:pPr algn="just">
              <a:buFont typeface="Wingdings" pitchFamily="2" charset="2"/>
              <a:buChar char="Ø"/>
              <a:defRPr/>
            </a:pPr>
            <a:r>
              <a:rPr lang="en-US" sz="2800" dirty="0" smtClean="0"/>
              <a:t>Constant edge length : No</a:t>
            </a:r>
          </a:p>
          <a:p>
            <a:pPr algn="just">
              <a:buFont typeface="Wingdings" pitchFamily="2" charset="2"/>
              <a:buChar char="Ø"/>
              <a:defRPr/>
            </a:pPr>
            <a:r>
              <a:rPr lang="en-US" sz="2800" dirty="0" smtClean="0"/>
              <a:t>Let a</a:t>
            </a:r>
            <a:r>
              <a:rPr lang="en-US" sz="2800" baseline="-25000" dirty="0" smtClean="0"/>
              <a:t>k-1</a:t>
            </a:r>
            <a:r>
              <a:rPr lang="en-US" sz="2800" dirty="0" smtClean="0"/>
              <a:t> a</a:t>
            </a:r>
            <a:r>
              <a:rPr lang="en-US" sz="2800" baseline="-25000" dirty="0" smtClean="0"/>
              <a:t>k-2</a:t>
            </a:r>
            <a:r>
              <a:rPr lang="en-US" sz="2800" dirty="0" smtClean="0"/>
              <a:t>……a</a:t>
            </a:r>
            <a:r>
              <a:rPr lang="en-US" sz="2800" baseline="-25000" dirty="0" smtClean="0"/>
              <a:t>2</a:t>
            </a:r>
            <a:r>
              <a:rPr lang="en-US" sz="2800" dirty="0" smtClean="0"/>
              <a:t> a</a:t>
            </a:r>
            <a:r>
              <a:rPr lang="en-US" sz="2800" baseline="-25000" dirty="0" smtClean="0"/>
              <a:t>1</a:t>
            </a:r>
            <a:r>
              <a:rPr lang="en-US" sz="2800" dirty="0" smtClean="0"/>
              <a:t> a0 be the address of a node before performing the shuffle operation (for understanding purpose consider addresses in binary notation).</a:t>
            </a:r>
          </a:p>
          <a:p>
            <a:pPr algn="just">
              <a:buFont typeface="Wingdings" pitchFamily="2" charset="2"/>
              <a:buChar char="Ø"/>
              <a:defRPr/>
            </a:pPr>
            <a:r>
              <a:rPr lang="en-US" sz="2800" dirty="0" smtClean="0"/>
              <a:t>Then new  address after shuffle operation </a:t>
            </a:r>
          </a:p>
          <a:p>
            <a:pPr algn="just">
              <a:buFont typeface="Wingdings" pitchFamily="2" charset="2"/>
              <a:buNone/>
              <a:defRPr/>
            </a:pPr>
            <a:r>
              <a:rPr lang="en-US" sz="2800" dirty="0" smtClean="0"/>
              <a:t>              a</a:t>
            </a:r>
            <a:r>
              <a:rPr lang="en-US" sz="2800" baseline="-25000" dirty="0" smtClean="0"/>
              <a:t>k-2</a:t>
            </a:r>
            <a:r>
              <a:rPr lang="en-US" sz="2800" dirty="0" smtClean="0"/>
              <a:t> , a</a:t>
            </a:r>
            <a:r>
              <a:rPr lang="en-US" sz="2800" baseline="-25000" dirty="0" smtClean="0"/>
              <a:t>k-3</a:t>
            </a:r>
            <a:r>
              <a:rPr lang="en-US" sz="2800" dirty="0" smtClean="0"/>
              <a:t>……a</a:t>
            </a:r>
            <a:r>
              <a:rPr lang="en-US" sz="2800" baseline="-25000" dirty="0" smtClean="0"/>
              <a:t>1</a:t>
            </a:r>
            <a:r>
              <a:rPr lang="en-US" sz="2800" dirty="0" smtClean="0"/>
              <a:t>,a</a:t>
            </a:r>
            <a:r>
              <a:rPr lang="en-US" sz="2800" baseline="-25000" dirty="0" smtClean="0"/>
              <a:t>0</a:t>
            </a:r>
            <a:r>
              <a:rPr lang="en-US" sz="2800" dirty="0" smtClean="0"/>
              <a:t>,a</a:t>
            </a:r>
            <a:r>
              <a:rPr lang="en-US" sz="2800" baseline="-25000" dirty="0" smtClean="0"/>
              <a:t>k-1     </a:t>
            </a:r>
            <a:r>
              <a:rPr lang="en-US" sz="2800" dirty="0" smtClean="0"/>
              <a:t> [left cycle rotation]</a:t>
            </a:r>
            <a:endParaRPr lang="en-US" sz="2800" baseline="-25000"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200" dirty="0" smtClean="0"/>
              <a:t>6.Shuffle-Exchange Network</a:t>
            </a:r>
            <a:endParaRPr lang="en-US" sz="3200" dirty="0"/>
          </a:p>
        </p:txBody>
      </p:sp>
      <p:sp>
        <p:nvSpPr>
          <p:cNvPr id="3" name="Content Placeholder 2"/>
          <p:cNvSpPr>
            <a:spLocks noGrp="1"/>
          </p:cNvSpPr>
          <p:nvPr>
            <p:ph idx="1"/>
          </p:nvPr>
        </p:nvSpPr>
        <p:spPr>
          <a:xfrm>
            <a:off x="457200" y="1600200"/>
            <a:ext cx="8229600" cy="5257800"/>
          </a:xfrm>
        </p:spPr>
        <p:txBody>
          <a:bodyPr/>
          <a:lstStyle/>
          <a:p>
            <a:pPr algn="just">
              <a:buFont typeface="Wingdings" pitchFamily="2" charset="2"/>
              <a:buChar char="Ø"/>
              <a:defRPr/>
            </a:pPr>
            <a:r>
              <a:rPr lang="en-US" sz="2800" dirty="0" smtClean="0"/>
              <a:t>U can also see that how necklace is formed here.</a:t>
            </a:r>
          </a:p>
          <a:p>
            <a:pPr algn="just">
              <a:buFont typeface="Wingdings" pitchFamily="2" charset="2"/>
              <a:buChar char="Ø"/>
              <a:defRPr/>
            </a:pPr>
            <a:r>
              <a:rPr lang="en-US" sz="2800" dirty="0" smtClean="0"/>
              <a:t>The nodes through which a data items beginning at address </a:t>
            </a:r>
            <a:r>
              <a:rPr lang="en-US" sz="2800" dirty="0" err="1" smtClean="0"/>
              <a:t>i</a:t>
            </a:r>
            <a:r>
              <a:rPr lang="en-US" sz="2800" dirty="0" smtClean="0"/>
              <a:t> travels in response to a sequence of shuffles are called the necklace of </a:t>
            </a:r>
            <a:r>
              <a:rPr lang="en-US" sz="2800" dirty="0" err="1" smtClean="0"/>
              <a:t>i</a:t>
            </a:r>
            <a:r>
              <a:rPr lang="en-US" sz="2800" dirty="0" smtClean="0"/>
              <a:t> .</a:t>
            </a:r>
          </a:p>
          <a:p>
            <a:pPr algn="just">
              <a:buFont typeface="Wingdings" pitchFamily="2" charset="2"/>
              <a:buChar char="Ø"/>
              <a:defRPr/>
            </a:pPr>
            <a:r>
              <a:rPr lang="en-US" sz="2800" dirty="0" smtClean="0"/>
              <a:t>No necklace is larger than k and a necklace shorter than k is called short necklace.</a:t>
            </a:r>
          </a:p>
          <a:p>
            <a:pPr algn="just">
              <a:buFont typeface="Wingdings" pitchFamily="2" charset="2"/>
              <a:buChar char="Ø"/>
              <a:defRPr/>
            </a:pPr>
            <a:r>
              <a:rPr lang="en-US" sz="2800" dirty="0" smtClean="0"/>
              <a:t>Every node in a shuffle-exchange network has two outgoing and two incoming links.</a:t>
            </a:r>
          </a:p>
          <a:p>
            <a:pPr algn="just">
              <a:buFont typeface="Wingdings" pitchFamily="2" charset="2"/>
              <a:buNone/>
              <a:defRPr/>
            </a:pPr>
            <a:endParaRPr lang="en-US" sz="2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a:buFont typeface="Wingdings" pitchFamily="2" charset="2"/>
              <a:buChar char="Ø"/>
              <a:defRPr/>
            </a:pPr>
            <a:endParaRPr lang="en-US" sz="2800" dirty="0" smtClean="0"/>
          </a:p>
          <a:p>
            <a:pPr>
              <a:buFont typeface="Wingdings" pitchFamily="2" charset="2"/>
              <a:buChar char="Ø"/>
              <a:defRPr/>
            </a:pPr>
            <a:endParaRPr lang="en-US" sz="2800" dirty="0"/>
          </a:p>
        </p:txBody>
      </p:sp>
      <p:graphicFrame>
        <p:nvGraphicFramePr>
          <p:cNvPr id="4" name="Table 3"/>
          <p:cNvGraphicFramePr>
            <a:graphicFrameLocks noGrp="1"/>
          </p:cNvGraphicFramePr>
          <p:nvPr/>
        </p:nvGraphicFramePr>
        <p:xfrm>
          <a:off x="381000" y="609600"/>
          <a:ext cx="8610600" cy="5476875"/>
        </p:xfrm>
        <a:graphic>
          <a:graphicData uri="http://schemas.openxmlformats.org/drawingml/2006/table">
            <a:tbl>
              <a:tblPr firstRow="1" bandRow="1">
                <a:tableStyleId>{00A15C55-8517-42AA-B614-E9B94910E393}</a:tableStyleId>
              </a:tblPr>
              <a:tblGrid>
                <a:gridCol w="1422621"/>
                <a:gridCol w="3668864"/>
                <a:gridCol w="3519115"/>
              </a:tblGrid>
              <a:tr h="580232">
                <a:tc>
                  <a:txBody>
                    <a:bodyPr/>
                    <a:lstStyle/>
                    <a:p>
                      <a:r>
                        <a:rPr lang="en-US" sz="1800" dirty="0" smtClean="0">
                          <a:solidFill>
                            <a:schemeClr val="bg1">
                              <a:lumMod val="60000"/>
                              <a:lumOff val="40000"/>
                            </a:schemeClr>
                          </a:solidFill>
                        </a:rPr>
                        <a:t>Disk Usage</a:t>
                      </a:r>
                      <a:endParaRPr lang="en-US" sz="1800" dirty="0">
                        <a:solidFill>
                          <a:schemeClr val="bg1">
                            <a:lumMod val="60000"/>
                            <a:lumOff val="40000"/>
                          </a:schemeClr>
                        </a:solidFill>
                      </a:endParaRPr>
                    </a:p>
                  </a:txBody>
                  <a:tcPr marT="45723" marB="45723"/>
                </a:tc>
                <a:tc>
                  <a:txBody>
                    <a:bodyPr/>
                    <a:lstStyle/>
                    <a:p>
                      <a:pPr algn="ctr"/>
                      <a:r>
                        <a:rPr lang="en-US" sz="1800" dirty="0" smtClean="0">
                          <a:solidFill>
                            <a:schemeClr val="bg1">
                              <a:lumMod val="60000"/>
                              <a:lumOff val="40000"/>
                            </a:schemeClr>
                          </a:solidFill>
                        </a:rPr>
                        <a:t>Advantages</a:t>
                      </a:r>
                      <a:endParaRPr lang="en-US" sz="1800" dirty="0">
                        <a:solidFill>
                          <a:schemeClr val="bg1">
                            <a:lumMod val="60000"/>
                            <a:lumOff val="40000"/>
                          </a:schemeClr>
                        </a:solidFill>
                      </a:endParaRPr>
                    </a:p>
                  </a:txBody>
                  <a:tcPr marT="45723" marB="45723"/>
                </a:tc>
                <a:tc>
                  <a:txBody>
                    <a:bodyPr/>
                    <a:lstStyle/>
                    <a:p>
                      <a:pPr algn="ctr"/>
                      <a:r>
                        <a:rPr lang="en-US" sz="1800" dirty="0" smtClean="0">
                          <a:solidFill>
                            <a:schemeClr val="bg1">
                              <a:lumMod val="60000"/>
                              <a:lumOff val="40000"/>
                            </a:schemeClr>
                          </a:solidFill>
                        </a:rPr>
                        <a:t>Disadvantage</a:t>
                      </a:r>
                      <a:endParaRPr lang="en-US" sz="1800" dirty="0">
                        <a:solidFill>
                          <a:schemeClr val="bg1">
                            <a:lumMod val="60000"/>
                            <a:lumOff val="40000"/>
                          </a:schemeClr>
                        </a:solidFill>
                      </a:endParaRPr>
                    </a:p>
                  </a:txBody>
                  <a:tcPr marT="45723" marB="45723"/>
                </a:tc>
              </a:tr>
              <a:tr h="886023">
                <a:tc>
                  <a:txBody>
                    <a:bodyPr/>
                    <a:lstStyle/>
                    <a:p>
                      <a:r>
                        <a:rPr lang="en-US" sz="1800" dirty="0" smtClean="0"/>
                        <a:t>(Disk less)</a:t>
                      </a:r>
                      <a:endParaRPr lang="en-US" sz="1800" dirty="0"/>
                    </a:p>
                  </a:txBody>
                  <a:tcPr marT="45723" marB="45723"/>
                </a:tc>
                <a:tc>
                  <a:txBody>
                    <a:bodyPr/>
                    <a:lstStyle/>
                    <a:p>
                      <a:r>
                        <a:rPr lang="en-US" sz="1800" dirty="0" smtClean="0"/>
                        <a:t>Low</a:t>
                      </a:r>
                      <a:r>
                        <a:rPr lang="en-US" sz="1800" baseline="0" dirty="0" smtClean="0"/>
                        <a:t> cost, easy h\w and s\w maintenance, symmetry and flexibility</a:t>
                      </a:r>
                      <a:endParaRPr lang="en-US" sz="1800" dirty="0"/>
                    </a:p>
                  </a:txBody>
                  <a:tcPr marT="45723" marB="45723"/>
                </a:tc>
                <a:tc>
                  <a:txBody>
                    <a:bodyPr/>
                    <a:lstStyle/>
                    <a:p>
                      <a:r>
                        <a:rPr lang="en-US" sz="1800" dirty="0" smtClean="0"/>
                        <a:t>Heavy n\w usage, file servers may become bottlenecks.</a:t>
                      </a:r>
                      <a:endParaRPr lang="en-US" sz="1800" dirty="0"/>
                    </a:p>
                  </a:txBody>
                  <a:tcPr marT="45723" marB="45723"/>
                </a:tc>
              </a:tr>
              <a:tr h="928372">
                <a:tc>
                  <a:txBody>
                    <a:bodyPr/>
                    <a:lstStyle/>
                    <a:p>
                      <a:r>
                        <a:rPr lang="en-US" sz="1800" dirty="0" smtClean="0"/>
                        <a:t>Paging,</a:t>
                      </a:r>
                    </a:p>
                    <a:p>
                      <a:r>
                        <a:rPr lang="en-US" sz="1800" dirty="0" smtClean="0"/>
                        <a:t>Scratch files</a:t>
                      </a:r>
                      <a:endParaRPr lang="en-US" sz="1800" dirty="0"/>
                    </a:p>
                  </a:txBody>
                  <a:tcPr marT="45723" marB="45723"/>
                </a:tc>
                <a:tc>
                  <a:txBody>
                    <a:bodyPr/>
                    <a:lstStyle/>
                    <a:p>
                      <a:r>
                        <a:rPr lang="en-US" sz="1800" dirty="0" smtClean="0"/>
                        <a:t>Reduces n\w load over diskless case.</a:t>
                      </a:r>
                    </a:p>
                    <a:p>
                      <a:r>
                        <a:rPr lang="en-US" sz="1800" dirty="0" smtClean="0"/>
                        <a:t>Obvious thing !</a:t>
                      </a:r>
                      <a:endParaRPr lang="en-US" sz="1800" dirty="0"/>
                    </a:p>
                  </a:txBody>
                  <a:tcPr marT="45723" marB="45723"/>
                </a:tc>
                <a:tc>
                  <a:txBody>
                    <a:bodyPr/>
                    <a:lstStyle/>
                    <a:p>
                      <a:r>
                        <a:rPr lang="en-US" sz="1800" dirty="0" smtClean="0"/>
                        <a:t>Higher</a:t>
                      </a:r>
                      <a:r>
                        <a:rPr lang="en-US" sz="1800" baseline="0" dirty="0" smtClean="0"/>
                        <a:t> cost due to large # of disks needed.</a:t>
                      </a:r>
                      <a:endParaRPr lang="en-US" sz="1800" dirty="0"/>
                    </a:p>
                  </a:txBody>
                  <a:tcPr marT="45723" marB="45723"/>
                </a:tc>
              </a:tr>
              <a:tr h="1013498">
                <a:tc>
                  <a:txBody>
                    <a:bodyPr/>
                    <a:lstStyle/>
                    <a:p>
                      <a:r>
                        <a:rPr lang="en-US" sz="1800" dirty="0" smtClean="0"/>
                        <a:t>Paging, scratch files, binaries</a:t>
                      </a:r>
                      <a:endParaRPr lang="en-US" sz="1800" dirty="0"/>
                    </a:p>
                  </a:txBody>
                  <a:tcPr marT="45723" marB="45723"/>
                </a:tc>
                <a:tc>
                  <a:txBody>
                    <a:bodyPr/>
                    <a:lstStyle/>
                    <a:p>
                      <a:r>
                        <a:rPr lang="en-US" sz="1800" dirty="0" smtClean="0"/>
                        <a:t>Reduces n\w load even more.</a:t>
                      </a:r>
                      <a:endParaRPr lang="en-US" sz="1800" dirty="0"/>
                    </a:p>
                  </a:txBody>
                  <a:tcPr marT="45723" marB="45723"/>
                </a:tc>
                <a:tc>
                  <a:txBody>
                    <a:bodyPr/>
                    <a:lstStyle/>
                    <a:p>
                      <a:r>
                        <a:rPr lang="en-US" sz="1800" dirty="0" smtClean="0"/>
                        <a:t>Higher cost;</a:t>
                      </a:r>
                      <a:r>
                        <a:rPr lang="en-US" sz="1800" baseline="0" dirty="0" smtClean="0"/>
                        <a:t> additional complexity of updating the binaries</a:t>
                      </a:r>
                      <a:endParaRPr lang="en-US" sz="1800" dirty="0"/>
                    </a:p>
                  </a:txBody>
                  <a:tcPr marT="45723" marB="45723"/>
                </a:tc>
              </a:tr>
              <a:tr h="1188798">
                <a:tc>
                  <a:txBody>
                    <a:bodyPr/>
                    <a:lstStyle/>
                    <a:p>
                      <a:r>
                        <a:rPr lang="en-US" sz="1800" dirty="0" smtClean="0"/>
                        <a:t>Paging, scratch files, binaries,</a:t>
                      </a:r>
                      <a:r>
                        <a:rPr lang="en-US" sz="1800" baseline="0" dirty="0" smtClean="0"/>
                        <a:t> file caching </a:t>
                      </a:r>
                      <a:endParaRPr lang="en-US" sz="1800" dirty="0"/>
                    </a:p>
                  </a:txBody>
                  <a:tcPr marT="45723" marB="45723"/>
                </a:tc>
                <a:tc>
                  <a:txBody>
                    <a:bodyPr/>
                    <a:lstStyle/>
                    <a:p>
                      <a:r>
                        <a:rPr lang="en-US" sz="1800" dirty="0" smtClean="0"/>
                        <a:t>Still lower n\w load. Reduces load on</a:t>
                      </a:r>
                      <a:r>
                        <a:rPr lang="en-US" sz="1800" baseline="0" dirty="0" smtClean="0"/>
                        <a:t> file servers as well.</a:t>
                      </a:r>
                      <a:endParaRPr lang="en-US" sz="1800" dirty="0"/>
                    </a:p>
                  </a:txBody>
                  <a:tcPr marT="45723" marB="45723"/>
                </a:tc>
                <a:tc>
                  <a:txBody>
                    <a:bodyPr/>
                    <a:lstStyle/>
                    <a:p>
                      <a:r>
                        <a:rPr lang="en-US" sz="1800" dirty="0" smtClean="0"/>
                        <a:t>Higher cost;</a:t>
                      </a:r>
                      <a:r>
                        <a:rPr lang="en-US" sz="1800" baseline="0" dirty="0" smtClean="0"/>
                        <a:t> cache consistency problems.</a:t>
                      </a:r>
                      <a:endParaRPr lang="en-US" sz="1800" dirty="0"/>
                    </a:p>
                  </a:txBody>
                  <a:tcPr marT="45723" marB="45723"/>
                </a:tc>
              </a:tr>
              <a:tr h="879952">
                <a:tc>
                  <a:txBody>
                    <a:bodyPr/>
                    <a:lstStyle/>
                    <a:p>
                      <a:r>
                        <a:rPr lang="en-US" sz="1800" dirty="0" smtClean="0"/>
                        <a:t>Full</a:t>
                      </a:r>
                      <a:r>
                        <a:rPr lang="en-US" sz="1800" baseline="0" dirty="0" smtClean="0"/>
                        <a:t> local file system</a:t>
                      </a:r>
                      <a:endParaRPr lang="en-US" sz="1800" dirty="0"/>
                    </a:p>
                  </a:txBody>
                  <a:tcPr marT="45723" marB="45723"/>
                </a:tc>
                <a:tc>
                  <a:txBody>
                    <a:bodyPr/>
                    <a:lstStyle/>
                    <a:p>
                      <a:r>
                        <a:rPr lang="en-US" sz="1800" dirty="0" smtClean="0"/>
                        <a:t>Hardly any n\w load. Eliminates</a:t>
                      </a:r>
                      <a:r>
                        <a:rPr lang="en-US" sz="1800" baseline="0" dirty="0" smtClean="0"/>
                        <a:t> need for file servers.</a:t>
                      </a:r>
                      <a:endParaRPr lang="en-US" sz="1800" dirty="0"/>
                    </a:p>
                  </a:txBody>
                  <a:tcPr marT="45723" marB="45723"/>
                </a:tc>
                <a:tc>
                  <a:txBody>
                    <a:bodyPr/>
                    <a:lstStyle/>
                    <a:p>
                      <a:r>
                        <a:rPr lang="en-US" sz="1800" dirty="0" smtClean="0"/>
                        <a:t>Loss of transparency.</a:t>
                      </a:r>
                      <a:endParaRPr lang="en-US" sz="1800" dirty="0"/>
                    </a:p>
                  </a:txBody>
                  <a:tcPr marT="45723" marB="45723"/>
                </a:tc>
              </a:tr>
            </a:tbl>
          </a:graphicData>
        </a:graphic>
      </p:graphicFrame>
      <p:sp>
        <p:nvSpPr>
          <p:cNvPr id="25633" name="TextBox 4"/>
          <p:cNvSpPr txBox="1">
            <a:spLocks noChangeArrowheads="1"/>
          </p:cNvSpPr>
          <p:nvPr/>
        </p:nvSpPr>
        <p:spPr bwMode="auto">
          <a:xfrm>
            <a:off x="838200" y="6324600"/>
            <a:ext cx="7620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algn="ctr"/>
            <a:r>
              <a:rPr lang="en-US"/>
              <a:t>Disk usage on workstations</a:t>
            </a: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200" dirty="0" smtClean="0"/>
              <a:t>7.Hypertree Networks</a:t>
            </a:r>
            <a:endParaRPr lang="en-US" sz="3200" dirty="0"/>
          </a:p>
        </p:txBody>
      </p:sp>
      <p:sp>
        <p:nvSpPr>
          <p:cNvPr id="3" name="Content Placeholder 2"/>
          <p:cNvSpPr>
            <a:spLocks noGrp="1"/>
          </p:cNvSpPr>
          <p:nvPr>
            <p:ph idx="1"/>
          </p:nvPr>
        </p:nvSpPr>
        <p:spPr>
          <a:xfrm>
            <a:off x="457200" y="1600200"/>
            <a:ext cx="8229600" cy="5257800"/>
          </a:xfrm>
        </p:spPr>
        <p:txBody>
          <a:bodyPr/>
          <a:lstStyle/>
          <a:p>
            <a:pPr algn="just">
              <a:buFont typeface="Wingdings" pitchFamily="2" charset="2"/>
              <a:buChar char="Ø"/>
            </a:pPr>
            <a:r>
              <a:rPr lang="en-US" sz="2800" smtClean="0">
                <a:solidFill>
                  <a:srgbClr val="FFFF00"/>
                </a:solidFill>
              </a:rPr>
              <a:t>A hypertree represents one approach to building a network with the low diameter of a binary tree but an improved bisection width.</a:t>
            </a:r>
            <a:r>
              <a:rPr lang="en-US" sz="2800" smtClean="0"/>
              <a:t> </a:t>
            </a:r>
          </a:p>
          <a:p>
            <a:pPr algn="just">
              <a:buFont typeface="Wingdings" pitchFamily="2" charset="2"/>
              <a:buChar char="Ø"/>
            </a:pPr>
            <a:r>
              <a:rPr lang="en-US" sz="2800" smtClean="0"/>
              <a:t>The easiest way to think of a </a:t>
            </a:r>
            <a:r>
              <a:rPr lang="en-US" sz="2800" smtClean="0">
                <a:solidFill>
                  <a:srgbClr val="FFFF00"/>
                </a:solidFill>
              </a:rPr>
              <a:t>hypertree network of degree k and depth d is to consider the network from the two aspect.</a:t>
            </a:r>
          </a:p>
          <a:p>
            <a:pPr algn="just">
              <a:buFont typeface="Wingdings" pitchFamily="2" charset="2"/>
              <a:buChar char="Ø"/>
            </a:pPr>
            <a:r>
              <a:rPr lang="en-US" sz="2800" smtClean="0">
                <a:solidFill>
                  <a:srgbClr val="FFFF00"/>
                </a:solidFill>
              </a:rPr>
              <a:t>From the front</a:t>
            </a:r>
            <a:r>
              <a:rPr lang="en-US" sz="2800" smtClean="0"/>
              <a:t> a hypertree network of degree k and depth d looks like a complete k-ary tree of height d. (figure 3.3(a))</a:t>
            </a:r>
          </a:p>
          <a:p>
            <a:pPr algn="just">
              <a:buFont typeface="Wingdings" pitchFamily="2" charset="2"/>
              <a:buChar char="Ø"/>
            </a:pPr>
            <a:r>
              <a:rPr lang="en-US" sz="2800" smtClean="0">
                <a:solidFill>
                  <a:srgbClr val="FFFF00"/>
                </a:solidFill>
              </a:rPr>
              <a:t>From side</a:t>
            </a:r>
            <a:r>
              <a:rPr lang="en-US" sz="2800" smtClean="0"/>
              <a:t> the same hypertree network looks like an upside down binary tree of height d.(figure 3.3(b)).</a:t>
            </a:r>
          </a:p>
          <a:p>
            <a:pPr algn="just">
              <a:buFont typeface="Wingdings" pitchFamily="2" charset="2"/>
              <a:buChar char="Ø"/>
            </a:pPr>
            <a:endParaRPr lang="en-US" sz="2800" smtClean="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200" dirty="0" smtClean="0"/>
              <a:t>7.Hypertree Networks</a:t>
            </a:r>
            <a:endParaRPr lang="en-US" sz="3200" dirty="0"/>
          </a:p>
        </p:txBody>
      </p:sp>
      <p:sp>
        <p:nvSpPr>
          <p:cNvPr id="3" name="Content Placeholder 2"/>
          <p:cNvSpPr>
            <a:spLocks noGrp="1"/>
          </p:cNvSpPr>
          <p:nvPr>
            <p:ph idx="1"/>
          </p:nvPr>
        </p:nvSpPr>
        <p:spPr>
          <a:xfrm>
            <a:off x="457200" y="1219200"/>
            <a:ext cx="8229600" cy="5486400"/>
          </a:xfrm>
        </p:spPr>
        <p:txBody>
          <a:bodyPr/>
          <a:lstStyle/>
          <a:p>
            <a:pPr>
              <a:buFont typeface="Wingdings" pitchFamily="2" charset="2"/>
              <a:buNone/>
              <a:defRPr/>
            </a:pPr>
            <a:endParaRPr lang="en-US" sz="2800" dirty="0" smtClean="0"/>
          </a:p>
          <a:p>
            <a:pPr>
              <a:buFont typeface="Wingdings" pitchFamily="2" charset="2"/>
              <a:buNone/>
              <a:defRPr/>
            </a:pPr>
            <a:endParaRPr lang="en-US" sz="2800" dirty="0" smtClean="0"/>
          </a:p>
          <a:p>
            <a:pPr>
              <a:buFont typeface="Wingdings" pitchFamily="2" charset="2"/>
              <a:buNone/>
              <a:defRPr/>
            </a:pPr>
            <a:endParaRPr lang="en-US" sz="2800" dirty="0" smtClean="0"/>
          </a:p>
          <a:p>
            <a:pPr>
              <a:buFont typeface="Wingdings" pitchFamily="2" charset="2"/>
              <a:buNone/>
              <a:defRPr/>
            </a:pPr>
            <a:endParaRPr lang="en-US" sz="2800" dirty="0" smtClean="0"/>
          </a:p>
          <a:p>
            <a:pPr>
              <a:buFont typeface="Wingdings" pitchFamily="2" charset="2"/>
              <a:buNone/>
              <a:defRPr/>
            </a:pPr>
            <a:endParaRPr lang="en-US" sz="2800" dirty="0" smtClean="0"/>
          </a:p>
          <a:p>
            <a:pPr>
              <a:buFont typeface="Wingdings" pitchFamily="2" charset="2"/>
              <a:buNone/>
              <a:defRPr/>
            </a:pPr>
            <a:endParaRPr lang="en-US" sz="2800" dirty="0" smtClean="0"/>
          </a:p>
          <a:p>
            <a:pPr>
              <a:buFont typeface="Wingdings" pitchFamily="2" charset="2"/>
              <a:buNone/>
              <a:defRPr/>
            </a:pPr>
            <a:endParaRPr lang="en-US" sz="2800" dirty="0" smtClean="0"/>
          </a:p>
          <a:p>
            <a:pPr>
              <a:buFont typeface="Wingdings" pitchFamily="2" charset="2"/>
              <a:buNone/>
              <a:defRPr/>
            </a:pPr>
            <a:endParaRPr lang="en-US" sz="2800" dirty="0" smtClean="0"/>
          </a:p>
          <a:p>
            <a:pPr>
              <a:buFont typeface="Wingdings" pitchFamily="2" charset="2"/>
              <a:buNone/>
              <a:defRPr/>
            </a:pPr>
            <a:r>
              <a:rPr lang="en-US" sz="2800" dirty="0" smtClean="0"/>
              <a:t>					</a:t>
            </a:r>
          </a:p>
          <a:p>
            <a:pPr>
              <a:buFont typeface="Wingdings" pitchFamily="2" charset="2"/>
              <a:buNone/>
              <a:defRPr/>
            </a:pPr>
            <a:r>
              <a:rPr lang="en-US" sz="2800" dirty="0" smtClean="0"/>
              <a:t>					figure</a:t>
            </a:r>
          </a:p>
          <a:p>
            <a:pPr>
              <a:buFont typeface="Wingdings" pitchFamily="2" charset="2"/>
              <a:buNone/>
              <a:defRPr/>
            </a:pPr>
            <a:endParaRPr lang="en-US" sz="2800" dirty="0"/>
          </a:p>
        </p:txBody>
      </p:sp>
      <p:pic>
        <p:nvPicPr>
          <p:cNvPr id="146436" name="Picture 3" descr="scan0017.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2150" y="1371600"/>
            <a:ext cx="77597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200" dirty="0" smtClean="0"/>
              <a:t>7.Hypertree Networks</a:t>
            </a:r>
            <a:endParaRPr lang="en-US" sz="3200" dirty="0"/>
          </a:p>
        </p:txBody>
      </p:sp>
      <p:sp>
        <p:nvSpPr>
          <p:cNvPr id="3" name="Content Placeholder 2"/>
          <p:cNvSpPr>
            <a:spLocks noGrp="1"/>
          </p:cNvSpPr>
          <p:nvPr>
            <p:ph idx="1"/>
          </p:nvPr>
        </p:nvSpPr>
        <p:spPr>
          <a:xfrm>
            <a:off x="457200" y="1600200"/>
            <a:ext cx="8229600" cy="5257800"/>
          </a:xfrm>
        </p:spPr>
        <p:txBody>
          <a:bodyPr/>
          <a:lstStyle/>
          <a:p>
            <a:pPr algn="just">
              <a:buFont typeface="Wingdings" pitchFamily="2" charset="2"/>
              <a:buChar char="Ø"/>
            </a:pPr>
            <a:r>
              <a:rPr lang="en-US" sz="2800" smtClean="0">
                <a:solidFill>
                  <a:srgbClr val="FFFF00"/>
                </a:solidFill>
              </a:rPr>
              <a:t>Joining the front and side views yields the complete network of degree 4 height 2 (figure-3.3(c))</a:t>
            </a:r>
            <a:r>
              <a:rPr lang="en-US" sz="2800" smtClean="0"/>
              <a:t>.</a:t>
            </a:r>
          </a:p>
          <a:p>
            <a:pPr algn="just">
              <a:buFont typeface="Wingdings" pitchFamily="2" charset="2"/>
              <a:buChar char="Ø"/>
            </a:pPr>
            <a:r>
              <a:rPr lang="en-US" sz="2800" smtClean="0"/>
              <a:t> A 4-ary hypertree with depth d has 4</a:t>
            </a:r>
            <a:r>
              <a:rPr lang="en-US" sz="2800" baseline="30000" smtClean="0"/>
              <a:t>d  </a:t>
            </a:r>
            <a:r>
              <a:rPr lang="en-US" sz="2800" smtClean="0"/>
              <a:t> leaves and 2</a:t>
            </a:r>
            <a:r>
              <a:rPr lang="en-US" sz="2800" baseline="30000" smtClean="0"/>
              <a:t>d</a:t>
            </a:r>
            <a:r>
              <a:rPr lang="en-US" sz="2800" smtClean="0"/>
              <a:t>(2</a:t>
            </a:r>
            <a:r>
              <a:rPr lang="en-US" sz="2800" baseline="30000" smtClean="0"/>
              <a:t>d+1</a:t>
            </a:r>
            <a:r>
              <a:rPr lang="en-US" sz="2800" smtClean="0"/>
              <a:t> – 1) nodes in all.</a:t>
            </a:r>
          </a:p>
          <a:p>
            <a:pPr algn="just">
              <a:buFont typeface="Wingdings" pitchFamily="2" charset="2"/>
              <a:buChar char="Ø"/>
            </a:pPr>
            <a:r>
              <a:rPr lang="en-US" sz="2800" smtClean="0"/>
              <a:t>Diameter is 2d and its bisection width is 2</a:t>
            </a:r>
            <a:r>
              <a:rPr lang="en-US" sz="2800" baseline="30000" smtClean="0"/>
              <a:t>d+1</a:t>
            </a:r>
            <a:r>
              <a:rPr lang="en-US" sz="2800" smtClean="0"/>
              <a:t>.</a:t>
            </a:r>
          </a:p>
          <a:p>
            <a:pPr algn="just">
              <a:buFont typeface="Wingdings" pitchFamily="2" charset="2"/>
              <a:buChar char="Ø"/>
            </a:pPr>
            <a:r>
              <a:rPr lang="en-US" sz="2800" smtClean="0">
                <a:solidFill>
                  <a:srgbClr val="FFFF00"/>
                </a:solidFill>
              </a:rPr>
              <a:t>The number of edges per node is never more than six and the maximum edge length is an increasing function of the problem size.</a:t>
            </a:r>
          </a:p>
          <a:p>
            <a:pPr algn="just">
              <a:buFont typeface="Wingdings" pitchFamily="2" charset="2"/>
              <a:buNone/>
            </a:pPr>
            <a:endParaRPr lang="en-US" sz="2800" smtClean="0">
              <a:solidFill>
                <a:srgbClr val="FFFF00"/>
              </a:solidFill>
            </a:endParaRPr>
          </a:p>
          <a:p>
            <a:pPr algn="just">
              <a:buFont typeface="Wingdings" pitchFamily="2" charset="2"/>
              <a:buChar char="Ø"/>
            </a:pPr>
            <a:endParaRPr lang="en-US" sz="2800" smtClean="0"/>
          </a:p>
          <a:p>
            <a:pPr algn="just">
              <a:buFont typeface="Wingdings" pitchFamily="2" charset="2"/>
              <a:buNone/>
            </a:pPr>
            <a:endParaRPr lang="en-US" sz="2800" baseline="30000" smtClean="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200" dirty="0" smtClean="0"/>
              <a:t>Odd-even transposition Sort</a:t>
            </a:r>
            <a:endParaRPr lang="en-US" sz="3200" dirty="0"/>
          </a:p>
        </p:txBody>
      </p:sp>
      <p:sp>
        <p:nvSpPr>
          <p:cNvPr id="3" name="Content Placeholder 2"/>
          <p:cNvSpPr>
            <a:spLocks noGrp="1"/>
          </p:cNvSpPr>
          <p:nvPr>
            <p:ph idx="1"/>
          </p:nvPr>
        </p:nvSpPr>
        <p:spPr>
          <a:xfrm>
            <a:off x="457200" y="1600200"/>
            <a:ext cx="8229600" cy="4953000"/>
          </a:xfrm>
        </p:spPr>
        <p:txBody>
          <a:bodyPr/>
          <a:lstStyle/>
          <a:p>
            <a:pPr algn="just">
              <a:buFont typeface="Wingdings" pitchFamily="2" charset="2"/>
              <a:buChar char="Ø"/>
            </a:pPr>
            <a:r>
              <a:rPr lang="en-US" sz="2800" smtClean="0"/>
              <a:t>This </a:t>
            </a:r>
            <a:r>
              <a:rPr lang="en-US" sz="2800" smtClean="0">
                <a:solidFill>
                  <a:srgbClr val="FFFF00"/>
                </a:solidFill>
              </a:rPr>
              <a:t>one is one parallel sorting algorithm</a:t>
            </a:r>
            <a:r>
              <a:rPr lang="en-US" sz="2800" smtClean="0"/>
              <a:t>.</a:t>
            </a:r>
          </a:p>
          <a:p>
            <a:pPr algn="just">
              <a:buFont typeface="Wingdings" pitchFamily="2" charset="2"/>
              <a:buChar char="Ø"/>
            </a:pPr>
            <a:r>
              <a:rPr lang="en-US" sz="2800" smtClean="0"/>
              <a:t>It has been designed for the </a:t>
            </a:r>
            <a:r>
              <a:rPr lang="en-US" sz="2800" smtClean="0">
                <a:solidFill>
                  <a:srgbClr val="FFFF00"/>
                </a:solidFill>
              </a:rPr>
              <a:t>processor array model in which processing elements are organized into a one-dimensional mesh.</a:t>
            </a:r>
          </a:p>
          <a:p>
            <a:pPr algn="just">
              <a:buFont typeface="Wingdings" pitchFamily="2" charset="2"/>
              <a:buChar char="Ø"/>
            </a:pPr>
            <a:r>
              <a:rPr lang="en-US" sz="2800" smtClean="0"/>
              <a:t>Assume that,</a:t>
            </a:r>
          </a:p>
          <a:p>
            <a:pPr algn="just">
              <a:buFont typeface="Wingdings" pitchFamily="2" charset="2"/>
              <a:buNone/>
            </a:pPr>
            <a:r>
              <a:rPr lang="en-US" sz="2800" smtClean="0"/>
              <a:t>		</a:t>
            </a:r>
            <a:r>
              <a:rPr lang="en-US" sz="2800" smtClean="0">
                <a:solidFill>
                  <a:srgbClr val="FFFF00"/>
                </a:solidFill>
              </a:rPr>
              <a:t>A = (a</a:t>
            </a:r>
            <a:r>
              <a:rPr lang="en-US" sz="2800" baseline="-25000" smtClean="0">
                <a:solidFill>
                  <a:srgbClr val="FFFF00"/>
                </a:solidFill>
              </a:rPr>
              <a:t>0</a:t>
            </a:r>
            <a:r>
              <a:rPr lang="en-US" sz="2800" smtClean="0">
                <a:solidFill>
                  <a:srgbClr val="FFFF00"/>
                </a:solidFill>
              </a:rPr>
              <a:t>,a</a:t>
            </a:r>
            <a:r>
              <a:rPr lang="en-US" sz="2800" baseline="-25000" smtClean="0">
                <a:solidFill>
                  <a:srgbClr val="FFFF00"/>
                </a:solidFill>
              </a:rPr>
              <a:t>1</a:t>
            </a:r>
            <a:r>
              <a:rPr lang="en-US" sz="2800" smtClean="0">
                <a:solidFill>
                  <a:srgbClr val="FFFF00"/>
                </a:solidFill>
              </a:rPr>
              <a:t>,……a</a:t>
            </a:r>
            <a:r>
              <a:rPr lang="en-US" sz="2800" baseline="-25000" smtClean="0">
                <a:solidFill>
                  <a:srgbClr val="FFFF00"/>
                </a:solidFill>
              </a:rPr>
              <a:t>n-1</a:t>
            </a:r>
            <a:r>
              <a:rPr lang="en-US" sz="2800" smtClean="0">
                <a:solidFill>
                  <a:srgbClr val="FFFF00"/>
                </a:solidFill>
              </a:rPr>
              <a:t>)</a:t>
            </a:r>
            <a:r>
              <a:rPr lang="en-US" sz="2800" smtClean="0"/>
              <a:t> is the set of n-elements to be sorted.</a:t>
            </a:r>
          </a:p>
          <a:p>
            <a:pPr algn="just">
              <a:buFont typeface="Wingdings" pitchFamily="2" charset="2"/>
              <a:buChar char="Ø"/>
            </a:pPr>
            <a:r>
              <a:rPr lang="en-US" sz="2800" smtClean="0"/>
              <a:t>The algorithm performs </a:t>
            </a:r>
            <a:r>
              <a:rPr lang="en-US" sz="2800" smtClean="0">
                <a:solidFill>
                  <a:srgbClr val="FFFF00"/>
                </a:solidFill>
              </a:rPr>
              <a:t>n/2 iterations</a:t>
            </a:r>
            <a:r>
              <a:rPr lang="en-US" sz="2800" smtClean="0"/>
              <a:t>.</a:t>
            </a:r>
          </a:p>
          <a:p>
            <a:pPr algn="just">
              <a:buFont typeface="Wingdings" pitchFamily="2" charset="2"/>
              <a:buChar char="Ø"/>
            </a:pPr>
            <a:r>
              <a:rPr lang="en-US" sz="2800" smtClean="0"/>
              <a:t>Each iteration </a:t>
            </a:r>
            <a:r>
              <a:rPr lang="en-US" sz="2800" smtClean="0">
                <a:solidFill>
                  <a:srgbClr val="FFFF00"/>
                </a:solidFill>
              </a:rPr>
              <a:t>has</a:t>
            </a:r>
            <a:r>
              <a:rPr lang="en-US" sz="2800" smtClean="0"/>
              <a:t> </a:t>
            </a:r>
            <a:r>
              <a:rPr lang="en-US" sz="2800" smtClean="0">
                <a:solidFill>
                  <a:srgbClr val="FFFF00"/>
                </a:solidFill>
              </a:rPr>
              <a:t>2 phases</a:t>
            </a:r>
            <a:r>
              <a:rPr lang="en-US" sz="2800" smtClean="0"/>
              <a:t>.</a:t>
            </a:r>
          </a:p>
          <a:p>
            <a:pPr algn="just">
              <a:buFont typeface="Wingdings" pitchFamily="2" charset="2"/>
              <a:buChar char="Ø"/>
            </a:pPr>
            <a:endParaRPr lang="en-US" sz="2800" smtClean="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200" dirty="0" smtClean="0"/>
              <a:t>Odd-even transposition Sort</a:t>
            </a:r>
            <a:endParaRPr lang="en-US" sz="3200" dirty="0"/>
          </a:p>
        </p:txBody>
      </p:sp>
      <p:sp>
        <p:nvSpPr>
          <p:cNvPr id="3" name="Content Placeholder 2"/>
          <p:cNvSpPr>
            <a:spLocks noGrp="1"/>
          </p:cNvSpPr>
          <p:nvPr>
            <p:ph idx="1"/>
          </p:nvPr>
        </p:nvSpPr>
        <p:spPr>
          <a:xfrm>
            <a:off x="457200" y="1600200"/>
            <a:ext cx="8229600" cy="5105400"/>
          </a:xfrm>
        </p:spPr>
        <p:txBody>
          <a:bodyPr/>
          <a:lstStyle/>
          <a:p>
            <a:pPr algn="just">
              <a:buFont typeface="Wingdings" pitchFamily="2" charset="2"/>
              <a:buChar char="Ø"/>
            </a:pPr>
            <a:r>
              <a:rPr lang="en-US" sz="2800" smtClean="0"/>
              <a:t>In </a:t>
            </a:r>
            <a:r>
              <a:rPr lang="en-US" sz="2800" smtClean="0">
                <a:solidFill>
                  <a:srgbClr val="FFFF00"/>
                </a:solidFill>
              </a:rPr>
              <a:t>the first phase called odd-even exchange</a:t>
            </a:r>
            <a:r>
              <a:rPr lang="en-US" sz="2800" smtClean="0"/>
              <a:t> the value of </a:t>
            </a:r>
            <a:r>
              <a:rPr lang="en-US" sz="2800" smtClean="0">
                <a:solidFill>
                  <a:srgbClr val="FFFF00"/>
                </a:solidFill>
              </a:rPr>
              <a:t>a</a:t>
            </a:r>
            <a:r>
              <a:rPr lang="en-US" sz="2800" smtClean="0"/>
              <a:t> in every odd-numbered processor (except for n-1) is compared with the value of </a:t>
            </a:r>
            <a:r>
              <a:rPr lang="en-US" sz="2800" smtClean="0">
                <a:solidFill>
                  <a:srgbClr val="FFFF00"/>
                </a:solidFill>
              </a:rPr>
              <a:t>a</a:t>
            </a:r>
            <a:r>
              <a:rPr lang="en-US" sz="2800" smtClean="0"/>
              <a:t> stored in the successor processor.</a:t>
            </a:r>
          </a:p>
          <a:p>
            <a:pPr algn="just">
              <a:buFont typeface="Wingdings" pitchFamily="2" charset="2"/>
              <a:buChar char="Ø"/>
            </a:pPr>
            <a:r>
              <a:rPr lang="en-US" sz="2800" smtClean="0"/>
              <a:t>The values are exchanged if necessary, so that the lower-numbered processor contains the smaller value.</a:t>
            </a:r>
          </a:p>
          <a:p>
            <a:pPr algn="just">
              <a:buFont typeface="Wingdings" pitchFamily="2" charset="2"/>
              <a:buChar char="Ø"/>
            </a:pPr>
            <a:r>
              <a:rPr lang="en-US" sz="2800" smtClean="0"/>
              <a:t>In the </a:t>
            </a:r>
            <a:r>
              <a:rPr lang="en-US" sz="2800" smtClean="0">
                <a:solidFill>
                  <a:srgbClr val="FFFF00"/>
                </a:solidFill>
              </a:rPr>
              <a:t>second phase, called even-odd exchange</a:t>
            </a:r>
            <a:r>
              <a:rPr lang="en-US" sz="2800" smtClean="0"/>
              <a:t> the value of </a:t>
            </a:r>
            <a:r>
              <a:rPr lang="en-US" sz="2800" smtClean="0">
                <a:solidFill>
                  <a:srgbClr val="FFFF00"/>
                </a:solidFill>
              </a:rPr>
              <a:t>a </a:t>
            </a:r>
            <a:r>
              <a:rPr lang="en-US" sz="2800" smtClean="0"/>
              <a:t>in every even-numbered processor is compared with the value of </a:t>
            </a:r>
            <a:r>
              <a:rPr lang="en-US" sz="2800" smtClean="0">
                <a:solidFill>
                  <a:srgbClr val="FFFF00"/>
                </a:solidFill>
              </a:rPr>
              <a:t>a </a:t>
            </a:r>
            <a:r>
              <a:rPr lang="en-US" sz="2800" smtClean="0"/>
              <a:t>in the successor processor.</a:t>
            </a:r>
          </a:p>
          <a:p>
            <a:pPr algn="just">
              <a:buFont typeface="Wingdings" pitchFamily="2" charset="2"/>
              <a:buChar char="Ø"/>
            </a:pPr>
            <a:r>
              <a:rPr lang="en-US" sz="2800" smtClean="0">
                <a:solidFill>
                  <a:srgbClr val="FFFF00"/>
                </a:solidFill>
              </a:rPr>
              <a:t>The values are exchanged if necessory.</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Algorithm</a:t>
            </a:r>
            <a:endParaRPr lang="en-US" dirty="0"/>
          </a:p>
        </p:txBody>
      </p:sp>
      <p:sp>
        <p:nvSpPr>
          <p:cNvPr id="3" name="Content Placeholder 2"/>
          <p:cNvSpPr>
            <a:spLocks noGrp="1"/>
          </p:cNvSpPr>
          <p:nvPr>
            <p:ph idx="1"/>
          </p:nvPr>
        </p:nvSpPr>
        <p:spPr/>
        <p:txBody>
          <a:bodyPr/>
          <a:lstStyle/>
          <a:p>
            <a:pPr>
              <a:defRPr/>
            </a:pPr>
            <a:endParaRPr lang="en-US"/>
          </a:p>
        </p:txBody>
      </p:sp>
      <p:pic>
        <p:nvPicPr>
          <p:cNvPr id="150534" name="Picture 6" descr="scan00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219200"/>
            <a:ext cx="7467600" cy="5410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Tracing</a:t>
            </a:r>
            <a:endParaRPr lang="en-US" dirty="0"/>
          </a:p>
        </p:txBody>
      </p:sp>
      <p:sp>
        <p:nvSpPr>
          <p:cNvPr id="3" name="Content Placeholder 2"/>
          <p:cNvSpPr>
            <a:spLocks noGrp="1"/>
          </p:cNvSpPr>
          <p:nvPr>
            <p:ph idx="1"/>
          </p:nvPr>
        </p:nvSpPr>
        <p:spPr/>
        <p:txBody>
          <a:bodyPr/>
          <a:lstStyle/>
          <a:p>
            <a:pPr>
              <a:defRPr/>
            </a:pPr>
            <a:endParaRPr lang="en-US"/>
          </a:p>
        </p:txBody>
      </p:sp>
      <p:pic>
        <p:nvPicPr>
          <p:cNvPr id="151558" name="Picture 6" descr="scan00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95400"/>
            <a:ext cx="7391400" cy="5334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200" dirty="0" err="1" smtClean="0"/>
              <a:t>Bitonic</a:t>
            </a:r>
            <a:r>
              <a:rPr lang="en-US" sz="3200" dirty="0" smtClean="0"/>
              <a:t> Merge</a:t>
            </a:r>
            <a:endParaRPr lang="en-US" sz="3200" dirty="0"/>
          </a:p>
        </p:txBody>
      </p:sp>
      <p:sp>
        <p:nvSpPr>
          <p:cNvPr id="3" name="Content Placeholder 2"/>
          <p:cNvSpPr>
            <a:spLocks noGrp="1"/>
          </p:cNvSpPr>
          <p:nvPr>
            <p:ph idx="1"/>
          </p:nvPr>
        </p:nvSpPr>
        <p:spPr>
          <a:xfrm>
            <a:off x="457200" y="1600200"/>
            <a:ext cx="8229600" cy="5257800"/>
          </a:xfrm>
        </p:spPr>
        <p:txBody>
          <a:bodyPr/>
          <a:lstStyle/>
          <a:p>
            <a:pPr algn="just">
              <a:buFont typeface="Wingdings" pitchFamily="2" charset="2"/>
              <a:buChar char="Ø"/>
            </a:pPr>
            <a:r>
              <a:rPr lang="en-US" sz="2800" smtClean="0"/>
              <a:t>It’s a </a:t>
            </a:r>
            <a:r>
              <a:rPr lang="en-US" sz="2800" smtClean="0">
                <a:solidFill>
                  <a:srgbClr val="FFFF00"/>
                </a:solidFill>
              </a:rPr>
              <a:t>parallel sorting algorithm.</a:t>
            </a:r>
          </a:p>
          <a:p>
            <a:pPr algn="just">
              <a:buFont typeface="Wingdings" pitchFamily="2" charset="2"/>
              <a:buChar char="Ø"/>
            </a:pPr>
            <a:r>
              <a:rPr lang="en-US" sz="2800" smtClean="0"/>
              <a:t>Invented </a:t>
            </a:r>
            <a:r>
              <a:rPr lang="en-US" sz="2800" smtClean="0">
                <a:solidFill>
                  <a:srgbClr val="FFFF00"/>
                </a:solidFill>
              </a:rPr>
              <a:t>by Batcher in 1968</a:t>
            </a:r>
            <a:r>
              <a:rPr lang="en-US" sz="2800" smtClean="0"/>
              <a:t>.</a:t>
            </a:r>
          </a:p>
          <a:p>
            <a:pPr algn="just">
              <a:buFont typeface="Wingdings" pitchFamily="2" charset="2"/>
              <a:buChar char="Ø"/>
            </a:pPr>
            <a:r>
              <a:rPr lang="en-US" sz="2800" smtClean="0">
                <a:solidFill>
                  <a:srgbClr val="FFFF00"/>
                </a:solidFill>
              </a:rPr>
              <a:t>Fundamental operation</a:t>
            </a:r>
            <a:r>
              <a:rPr lang="en-US" sz="2800" smtClean="0"/>
              <a:t> : compare-exchange.</a:t>
            </a:r>
          </a:p>
          <a:p>
            <a:pPr algn="just">
              <a:buFont typeface="Wingdings" pitchFamily="2" charset="2"/>
              <a:buChar char="Ø"/>
            </a:pPr>
            <a:r>
              <a:rPr lang="en-US" sz="2800" smtClean="0">
                <a:solidFill>
                  <a:srgbClr val="FFFF00"/>
                </a:solidFill>
              </a:rPr>
              <a:t>Two numbers are routed into a comparator, where they are exchanged if necessary, so that they are in proper order.</a:t>
            </a:r>
          </a:p>
          <a:p>
            <a:pPr algn="just">
              <a:buFont typeface="Wingdings" pitchFamily="2" charset="2"/>
              <a:buChar char="Ø"/>
            </a:pPr>
            <a:r>
              <a:rPr lang="en-US" sz="2800" smtClean="0">
                <a:solidFill>
                  <a:srgbClr val="FFFF00"/>
                </a:solidFill>
              </a:rPr>
              <a:t>Definition</a:t>
            </a:r>
            <a:r>
              <a:rPr lang="en-US" sz="2800" smtClean="0"/>
              <a:t>: A bitonic sequence is a sequence of values a</a:t>
            </a:r>
            <a:r>
              <a:rPr lang="en-US" sz="2800" baseline="-25000" smtClean="0"/>
              <a:t>0</a:t>
            </a:r>
            <a:r>
              <a:rPr lang="en-US" sz="2800" smtClean="0"/>
              <a:t>,a</a:t>
            </a:r>
            <a:r>
              <a:rPr lang="en-US" sz="2800" baseline="-25000" smtClean="0"/>
              <a:t>1</a:t>
            </a:r>
            <a:r>
              <a:rPr lang="en-US" sz="2800" smtClean="0"/>
              <a:t>,……,a</a:t>
            </a:r>
            <a:r>
              <a:rPr lang="en-US" sz="2800" baseline="-25000" smtClean="0"/>
              <a:t>n-1</a:t>
            </a:r>
            <a:r>
              <a:rPr lang="en-US" sz="2800" smtClean="0"/>
              <a:t> with the property that</a:t>
            </a:r>
          </a:p>
          <a:p>
            <a:pPr algn="just">
              <a:buFont typeface="Wingdings" pitchFamily="2" charset="2"/>
              <a:buNone/>
            </a:pPr>
            <a:r>
              <a:rPr lang="en-US" sz="2800" smtClean="0"/>
              <a:t>		(1) </a:t>
            </a:r>
            <a:r>
              <a:rPr lang="en-US" sz="2800" smtClean="0">
                <a:solidFill>
                  <a:srgbClr val="FFFF00"/>
                </a:solidFill>
              </a:rPr>
              <a:t>there exists an index i, where 0 &lt; I &lt;= n-1 such that a</a:t>
            </a:r>
            <a:r>
              <a:rPr lang="en-US" sz="2800" baseline="-25000" smtClean="0">
                <a:solidFill>
                  <a:srgbClr val="FFFF00"/>
                </a:solidFill>
              </a:rPr>
              <a:t>0</a:t>
            </a:r>
            <a:r>
              <a:rPr lang="en-US" sz="2800" smtClean="0">
                <a:solidFill>
                  <a:srgbClr val="FFFF00"/>
                </a:solidFill>
              </a:rPr>
              <a:t> through a</a:t>
            </a:r>
            <a:r>
              <a:rPr lang="en-US" sz="2800" baseline="-25000" smtClean="0">
                <a:solidFill>
                  <a:srgbClr val="FFFF00"/>
                </a:solidFill>
              </a:rPr>
              <a:t>i</a:t>
            </a:r>
            <a:r>
              <a:rPr lang="en-US" sz="2800" smtClean="0">
                <a:solidFill>
                  <a:srgbClr val="FFFF00"/>
                </a:solidFill>
              </a:rPr>
              <a:t> is monotonically increasing and a</a:t>
            </a:r>
            <a:r>
              <a:rPr lang="en-US" sz="2800" baseline="-25000" smtClean="0">
                <a:solidFill>
                  <a:srgbClr val="FFFF00"/>
                </a:solidFill>
              </a:rPr>
              <a:t>i</a:t>
            </a:r>
            <a:r>
              <a:rPr lang="en-US" sz="2800" smtClean="0">
                <a:solidFill>
                  <a:srgbClr val="FFFF00"/>
                </a:solidFill>
              </a:rPr>
              <a:t> through a</a:t>
            </a:r>
            <a:r>
              <a:rPr lang="en-US" sz="2800" baseline="-25000" smtClean="0">
                <a:solidFill>
                  <a:srgbClr val="FFFF00"/>
                </a:solidFill>
              </a:rPr>
              <a:t>n-1</a:t>
            </a:r>
            <a:r>
              <a:rPr lang="en-US" sz="2800" smtClean="0">
                <a:solidFill>
                  <a:srgbClr val="FFFF00"/>
                </a:solidFill>
              </a:rPr>
              <a:t> is monotonically decreasing</a:t>
            </a:r>
            <a:r>
              <a:rPr lang="en-US" sz="2800" smtClean="0"/>
              <a:t>.</a:t>
            </a:r>
          </a:p>
          <a:p>
            <a:pPr algn="just">
              <a:buFont typeface="Wingdings" pitchFamily="2" charset="2"/>
              <a:buNone/>
            </a:pPr>
            <a:endParaRPr lang="en-US" sz="2800" smtClean="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200" dirty="0" err="1" smtClean="0"/>
              <a:t>Bitonic</a:t>
            </a:r>
            <a:r>
              <a:rPr lang="en-US" sz="3200" dirty="0" smtClean="0"/>
              <a:t> Merge</a:t>
            </a:r>
            <a:endParaRPr lang="en-US" sz="3200" dirty="0"/>
          </a:p>
        </p:txBody>
      </p:sp>
      <p:sp>
        <p:nvSpPr>
          <p:cNvPr id="3" name="Content Placeholder 2"/>
          <p:cNvSpPr>
            <a:spLocks noGrp="1"/>
          </p:cNvSpPr>
          <p:nvPr>
            <p:ph idx="1"/>
          </p:nvPr>
        </p:nvSpPr>
        <p:spPr/>
        <p:txBody>
          <a:bodyPr/>
          <a:lstStyle/>
          <a:p>
            <a:pPr algn="just">
              <a:buFont typeface="Wingdings" pitchFamily="2" charset="2"/>
              <a:buNone/>
            </a:pPr>
            <a:r>
              <a:rPr lang="en-US" sz="2800" smtClean="0"/>
              <a:t>Or (2) </a:t>
            </a:r>
            <a:r>
              <a:rPr lang="en-US" sz="2800" smtClean="0">
                <a:solidFill>
                  <a:srgbClr val="FFFF00"/>
                </a:solidFill>
              </a:rPr>
              <a:t>there exists a cycle shift of indices so that the first condition is true</a:t>
            </a:r>
            <a:r>
              <a:rPr lang="en-US" sz="2800" smtClean="0"/>
              <a:t>.</a:t>
            </a:r>
          </a:p>
          <a:p>
            <a:pPr algn="just">
              <a:buFont typeface="Wingdings" pitchFamily="2" charset="2"/>
              <a:buChar char="Ø"/>
            </a:pPr>
            <a:r>
              <a:rPr lang="en-US" sz="2800" smtClean="0">
                <a:solidFill>
                  <a:srgbClr val="FFFF00"/>
                </a:solidFill>
              </a:rPr>
              <a:t>Graph of a bitonic sequence contains at most one “peak” and one “valley”.</a:t>
            </a:r>
          </a:p>
          <a:p>
            <a:pPr algn="just">
              <a:buFont typeface="Wingdings" pitchFamily="2" charset="2"/>
              <a:buNone/>
            </a:pPr>
            <a:endParaRPr lang="en-US" sz="2800" smtClean="0">
              <a:solidFill>
                <a:srgbClr val="FFFF00"/>
              </a:solidFill>
            </a:endParaRPr>
          </a:p>
        </p:txBody>
      </p:sp>
      <p:pic>
        <p:nvPicPr>
          <p:cNvPr id="153605" name="Picture 5" descr="scan00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581400"/>
            <a:ext cx="6400800" cy="2838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200" dirty="0" err="1" smtClean="0"/>
              <a:t>Bitonic</a:t>
            </a:r>
            <a:r>
              <a:rPr lang="en-US" sz="3200" dirty="0" smtClean="0"/>
              <a:t> Merge</a:t>
            </a:r>
            <a:endParaRPr lang="en-US" sz="3200" dirty="0"/>
          </a:p>
        </p:txBody>
      </p:sp>
      <p:pic>
        <p:nvPicPr>
          <p:cNvPr id="154631" name="Picture 7" descr="scan0027"/>
          <p:cNvPicPr>
            <a:picLocks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457200" y="2257425"/>
            <a:ext cx="8229600" cy="3211513"/>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248400"/>
          </a:xfrm>
        </p:spPr>
        <p:txBody>
          <a:bodyPr/>
          <a:lstStyle/>
          <a:p>
            <a:pPr algn="just">
              <a:buFont typeface="Wingdings" pitchFamily="2" charset="2"/>
              <a:buChar char="Ø"/>
            </a:pPr>
            <a:r>
              <a:rPr lang="en-US" sz="2800" smtClean="0"/>
              <a:t>So one thing is clear we can have Distributed System </a:t>
            </a:r>
          </a:p>
          <a:p>
            <a:pPr algn="just">
              <a:buFont typeface="Wingdings" pitchFamily="2" charset="2"/>
              <a:buChar char="Ø"/>
            </a:pPr>
            <a:r>
              <a:rPr lang="en-US" sz="2800" smtClean="0"/>
              <a:t>1. D S without disks that is diskless.</a:t>
            </a:r>
          </a:p>
          <a:p>
            <a:pPr algn="just">
              <a:buFont typeface="Wingdings" pitchFamily="2" charset="2"/>
              <a:buChar char="Ø"/>
            </a:pPr>
            <a:r>
              <a:rPr lang="en-US" sz="2800" smtClean="0"/>
              <a:t>2. D S </a:t>
            </a:r>
            <a:r>
              <a:rPr lang="en-US" sz="2800" smtClean="0">
                <a:solidFill>
                  <a:schemeClr val="hlink"/>
                </a:solidFill>
              </a:rPr>
              <a:t>with disk but only for paging and temporary or scratch files</a:t>
            </a:r>
            <a:r>
              <a:rPr lang="en-US" sz="2800" smtClean="0"/>
              <a:t> and for </a:t>
            </a:r>
            <a:r>
              <a:rPr lang="en-US" sz="2800" smtClean="0">
                <a:solidFill>
                  <a:schemeClr val="hlink"/>
                </a:solidFill>
              </a:rPr>
              <a:t>file system we have file server as well.  </a:t>
            </a:r>
          </a:p>
          <a:p>
            <a:pPr algn="just">
              <a:buFont typeface="Wingdings" pitchFamily="2" charset="2"/>
              <a:buChar char="Ø"/>
            </a:pPr>
            <a:r>
              <a:rPr lang="en-US" sz="2800" smtClean="0"/>
              <a:t>3. D S </a:t>
            </a:r>
            <a:r>
              <a:rPr lang="en-US" sz="2800" smtClean="0">
                <a:solidFill>
                  <a:schemeClr val="hlink"/>
                </a:solidFill>
              </a:rPr>
              <a:t>with disk but only for paging, temporary files and system binaries</a:t>
            </a:r>
            <a:r>
              <a:rPr lang="en-US" sz="2800" smtClean="0"/>
              <a:t> for </a:t>
            </a:r>
            <a:r>
              <a:rPr lang="en-US" sz="2800" smtClean="0">
                <a:solidFill>
                  <a:schemeClr val="hlink"/>
                </a:solidFill>
              </a:rPr>
              <a:t>file system we have file server as well. .</a:t>
            </a:r>
          </a:p>
          <a:p>
            <a:pPr algn="just">
              <a:buFont typeface="Wingdings" pitchFamily="2" charset="2"/>
              <a:buChar char="Ø"/>
            </a:pPr>
            <a:r>
              <a:rPr lang="en-US" sz="2800" smtClean="0"/>
              <a:t>4. D S </a:t>
            </a:r>
            <a:r>
              <a:rPr lang="en-US" sz="2800" smtClean="0">
                <a:solidFill>
                  <a:schemeClr val="hlink"/>
                </a:solidFill>
              </a:rPr>
              <a:t>with disk but only for paging, temporary files, binaries and file caching</a:t>
            </a:r>
            <a:r>
              <a:rPr lang="en-US" sz="2800" smtClean="0">
                <a:solidFill>
                  <a:srgbClr val="2970FF"/>
                </a:solidFill>
              </a:rPr>
              <a:t> </a:t>
            </a:r>
            <a:r>
              <a:rPr lang="en-US" sz="2800" smtClean="0"/>
              <a:t>for </a:t>
            </a:r>
            <a:r>
              <a:rPr lang="en-US" sz="2800" smtClean="0">
                <a:solidFill>
                  <a:schemeClr val="hlink"/>
                </a:solidFill>
              </a:rPr>
              <a:t>file system we have file server as well. .</a:t>
            </a:r>
          </a:p>
          <a:p>
            <a:pPr algn="just">
              <a:buFont typeface="Wingdings" pitchFamily="2" charset="2"/>
              <a:buChar char="Ø"/>
            </a:pPr>
            <a:r>
              <a:rPr lang="en-US" sz="2800" smtClean="0"/>
              <a:t>5. D S </a:t>
            </a:r>
            <a:r>
              <a:rPr lang="en-US" sz="2800" smtClean="0">
                <a:solidFill>
                  <a:schemeClr val="hlink"/>
                </a:solidFill>
              </a:rPr>
              <a:t>with disk that provides complete file system and here no need for file servers</a:t>
            </a:r>
            <a:r>
              <a:rPr lang="en-US" sz="2800" smtClean="0">
                <a:solidFill>
                  <a:srgbClr val="2970FF"/>
                </a:solidFill>
              </a:rPr>
              <a:t>.</a:t>
            </a:r>
            <a:r>
              <a:rPr lang="en-US" sz="2800" smtClean="0"/>
              <a:t>.</a:t>
            </a: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200" dirty="0" err="1" smtClean="0"/>
              <a:t>Bitonic</a:t>
            </a:r>
            <a:r>
              <a:rPr lang="en-US" sz="3200" dirty="0" smtClean="0"/>
              <a:t> Merge</a:t>
            </a:r>
            <a:endParaRPr lang="en-US" sz="3200" dirty="0"/>
          </a:p>
        </p:txBody>
      </p:sp>
      <p:sp>
        <p:nvSpPr>
          <p:cNvPr id="3" name="Content Placeholder 2"/>
          <p:cNvSpPr>
            <a:spLocks noGrp="1"/>
          </p:cNvSpPr>
          <p:nvPr>
            <p:ph idx="1"/>
          </p:nvPr>
        </p:nvSpPr>
        <p:spPr/>
        <p:txBody>
          <a:bodyPr/>
          <a:lstStyle/>
          <a:p>
            <a:pPr algn="just">
              <a:buFont typeface="Wingdings" pitchFamily="2" charset="2"/>
              <a:buChar char="Ø"/>
            </a:pPr>
            <a:r>
              <a:rPr lang="en-US" sz="2800" smtClean="0"/>
              <a:t>How to produce 2 bitonic sequence from one bitonic sequence.</a:t>
            </a:r>
          </a:p>
          <a:p>
            <a:pPr algn="just">
              <a:buFont typeface="Wingdings" pitchFamily="2" charset="2"/>
              <a:buChar char="Ø"/>
            </a:pPr>
            <a:r>
              <a:rPr lang="en-US" sz="2800" smtClean="0"/>
              <a:t>Lemma: A single compare exchange step can shift a single bitonic sequence into two bitonic sequence.</a:t>
            </a:r>
          </a:p>
          <a:p>
            <a:pPr algn="just">
              <a:buFont typeface="Wingdings" pitchFamily="2" charset="2"/>
              <a:buChar char="Ø"/>
            </a:pPr>
            <a:r>
              <a:rPr lang="en-US" sz="2800" smtClean="0"/>
              <a:t>If n is even then n/2 comparisons are sufficient to transform a bitonic sequence of n-values </a:t>
            </a:r>
          </a:p>
          <a:p>
            <a:pPr algn="just">
              <a:buFont typeface="Wingdings" pitchFamily="2" charset="2"/>
              <a:buNone/>
            </a:pPr>
            <a:r>
              <a:rPr lang="en-US" sz="2800" smtClean="0"/>
              <a:t>	a</a:t>
            </a:r>
            <a:r>
              <a:rPr lang="en-US" sz="2800" baseline="-25000" smtClean="0"/>
              <a:t>0</a:t>
            </a:r>
            <a:r>
              <a:rPr lang="en-US" sz="2800" smtClean="0"/>
              <a:t>,a</a:t>
            </a:r>
            <a:r>
              <a:rPr lang="en-US" sz="2800" baseline="-25000" smtClean="0"/>
              <a:t>1</a:t>
            </a:r>
            <a:r>
              <a:rPr lang="en-US" sz="2800" smtClean="0"/>
              <a:t>,a</a:t>
            </a:r>
            <a:r>
              <a:rPr lang="en-US" sz="2800" baseline="-25000" smtClean="0"/>
              <a:t>2</a:t>
            </a:r>
            <a:r>
              <a:rPr lang="en-US" sz="2800" smtClean="0"/>
              <a:t>,…..,a</a:t>
            </a:r>
            <a:r>
              <a:rPr lang="en-US" sz="2800" baseline="-25000" smtClean="0"/>
              <a:t>n-2</a:t>
            </a:r>
            <a:r>
              <a:rPr lang="en-US" sz="2800" smtClean="0"/>
              <a:t>,a</a:t>
            </a:r>
            <a:r>
              <a:rPr lang="en-US" sz="2800" baseline="-25000" smtClean="0"/>
              <a:t>n-1</a:t>
            </a:r>
            <a:r>
              <a:rPr lang="en-US" sz="2800" smtClean="0"/>
              <a:t> into two bitonic sequences of n/2 values,  min(a</a:t>
            </a:r>
            <a:r>
              <a:rPr lang="en-US" sz="2800" baseline="-25000" smtClean="0"/>
              <a:t>0</a:t>
            </a:r>
            <a:r>
              <a:rPr lang="en-US" sz="2800" smtClean="0"/>
              <a:t>,a</a:t>
            </a:r>
            <a:r>
              <a:rPr lang="en-US" sz="2800" baseline="-25000" smtClean="0"/>
              <a:t>n/2</a:t>
            </a:r>
            <a:r>
              <a:rPr lang="en-US" sz="2800" smtClean="0"/>
              <a:t>),min(a</a:t>
            </a:r>
            <a:r>
              <a:rPr lang="en-US" sz="2800" baseline="-25000" smtClean="0"/>
              <a:t>1</a:t>
            </a:r>
            <a:r>
              <a:rPr lang="en-US" sz="2800" smtClean="0"/>
              <a:t>,a</a:t>
            </a:r>
            <a:r>
              <a:rPr lang="en-US" sz="2800" baseline="-25000" smtClean="0"/>
              <a:t>n/2+1</a:t>
            </a:r>
            <a:r>
              <a:rPr lang="en-US" sz="2800" smtClean="0"/>
              <a:t>)….min(a</a:t>
            </a:r>
            <a:r>
              <a:rPr lang="en-US" sz="2800" baseline="-25000" smtClean="0"/>
              <a:t>n/2-1</a:t>
            </a:r>
            <a:r>
              <a:rPr lang="en-US" sz="2800" smtClean="0"/>
              <a:t>, a</a:t>
            </a:r>
            <a:r>
              <a:rPr lang="en-US" sz="2800" baseline="-25000" smtClean="0"/>
              <a:t>n-1</a:t>
            </a:r>
            <a:r>
              <a:rPr lang="en-US" sz="2800" smtClean="0"/>
              <a:t>) and</a:t>
            </a:r>
          </a:p>
          <a:p>
            <a:pPr algn="just">
              <a:buFont typeface="Wingdings" pitchFamily="2" charset="2"/>
              <a:buNone/>
            </a:pPr>
            <a:r>
              <a:rPr lang="en-US" sz="2800" smtClean="0"/>
              <a:t>max(a</a:t>
            </a:r>
            <a:r>
              <a:rPr lang="en-US" sz="2800" baseline="-25000" smtClean="0"/>
              <a:t>0</a:t>
            </a:r>
            <a:r>
              <a:rPr lang="en-US" sz="2800" smtClean="0"/>
              <a:t>,a</a:t>
            </a:r>
            <a:r>
              <a:rPr lang="en-US" sz="2800" baseline="-25000" smtClean="0"/>
              <a:t>n/2</a:t>
            </a:r>
            <a:r>
              <a:rPr lang="en-US" sz="2800" smtClean="0"/>
              <a:t>),max(a</a:t>
            </a:r>
            <a:r>
              <a:rPr lang="en-US" sz="2800" baseline="-25000" smtClean="0"/>
              <a:t>1</a:t>
            </a:r>
            <a:r>
              <a:rPr lang="en-US" sz="2800" smtClean="0"/>
              <a:t>,a</a:t>
            </a:r>
            <a:r>
              <a:rPr lang="en-US" sz="2800" baseline="-25000" smtClean="0"/>
              <a:t>n/2+1</a:t>
            </a:r>
            <a:r>
              <a:rPr lang="en-US" sz="2800" smtClean="0"/>
              <a:t>)….max(a</a:t>
            </a:r>
            <a:r>
              <a:rPr lang="en-US" sz="2800" baseline="-25000" smtClean="0"/>
              <a:t>n/2-1</a:t>
            </a:r>
            <a:r>
              <a:rPr lang="en-US" sz="2800" smtClean="0"/>
              <a:t>, a</a:t>
            </a:r>
            <a:r>
              <a:rPr lang="en-US" sz="2800" baseline="-25000" smtClean="0"/>
              <a:t>n-1</a:t>
            </a:r>
            <a:r>
              <a:rPr lang="en-US" sz="2800" smtClean="0"/>
              <a:t>) such that no value in the first sequence is greater than any value in the second sequence.</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Rot="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sz="3600" smtClean="0"/>
              <a:t>Bitonic Merge</a:t>
            </a:r>
          </a:p>
        </p:txBody>
      </p:sp>
      <p:sp>
        <p:nvSpPr>
          <p:cNvPr id="195587" name="Rectangle 3"/>
          <p:cNvSpPr>
            <a:spLocks noGrp="1" noChangeArrowheads="1"/>
          </p:cNvSpPr>
          <p:nvPr>
            <p:ph type="body" idx="4294967295"/>
          </p:nvPr>
        </p:nvSpPr>
        <p:spPr>
          <a:xfrm>
            <a:off x="457200" y="1600200"/>
            <a:ext cx="8229600" cy="5029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buFont typeface="Wingdings" pitchFamily="2" charset="2"/>
              <a:buChar char="Ø"/>
            </a:pPr>
            <a:r>
              <a:rPr lang="en-US" sz="2800" smtClean="0">
                <a:effectLst/>
              </a:rPr>
              <a:t>Actually first of all bitonic sequence of n elements is divided into </a:t>
            </a:r>
            <a:r>
              <a:rPr lang="en-US" sz="2800" smtClean="0">
                <a:solidFill>
                  <a:srgbClr val="FFFF00"/>
                </a:solidFill>
                <a:effectLst/>
              </a:rPr>
              <a:t>two half</a:t>
            </a:r>
            <a:r>
              <a:rPr lang="en-US" sz="2800" smtClean="0">
                <a:effectLst/>
              </a:rPr>
              <a:t> then we use n/2 comparators and then we </a:t>
            </a:r>
            <a:r>
              <a:rPr lang="en-US" sz="2800" smtClean="0">
                <a:solidFill>
                  <a:srgbClr val="FFFF00"/>
                </a:solidFill>
                <a:effectLst/>
              </a:rPr>
              <a:t>compare first element of the first half</a:t>
            </a:r>
            <a:r>
              <a:rPr lang="en-US" sz="2800" smtClean="0">
                <a:effectLst/>
              </a:rPr>
              <a:t> to </a:t>
            </a:r>
            <a:r>
              <a:rPr lang="en-US" sz="2800" smtClean="0">
                <a:solidFill>
                  <a:srgbClr val="FFFF00"/>
                </a:solidFill>
                <a:effectLst/>
              </a:rPr>
              <a:t>first element of second half</a:t>
            </a:r>
            <a:r>
              <a:rPr lang="en-US" sz="2800" smtClean="0">
                <a:effectLst/>
              </a:rPr>
              <a:t> and </a:t>
            </a:r>
            <a:r>
              <a:rPr lang="en-US" sz="2800" smtClean="0">
                <a:solidFill>
                  <a:srgbClr val="FFFF00"/>
                </a:solidFill>
                <a:effectLst/>
              </a:rPr>
              <a:t>second element of first half</a:t>
            </a:r>
            <a:r>
              <a:rPr lang="en-US" sz="2800" smtClean="0">
                <a:effectLst/>
              </a:rPr>
              <a:t> with </a:t>
            </a:r>
            <a:r>
              <a:rPr lang="en-US" sz="2800" smtClean="0">
                <a:solidFill>
                  <a:srgbClr val="FFFF00"/>
                </a:solidFill>
                <a:effectLst/>
              </a:rPr>
              <a:t>second element of second half</a:t>
            </a:r>
            <a:r>
              <a:rPr lang="en-US" sz="2800" smtClean="0">
                <a:effectLst/>
              </a:rPr>
              <a:t> and so on….</a:t>
            </a:r>
          </a:p>
          <a:p>
            <a:pPr algn="just">
              <a:buFont typeface="Wingdings" pitchFamily="2" charset="2"/>
              <a:buChar char="Ø"/>
            </a:pPr>
            <a:r>
              <a:rPr lang="en-US" sz="2800" smtClean="0">
                <a:effectLst/>
              </a:rPr>
              <a:t>If we perform </a:t>
            </a:r>
            <a:r>
              <a:rPr lang="en-US" sz="2800" smtClean="0">
                <a:solidFill>
                  <a:srgbClr val="FFFF00"/>
                </a:solidFill>
                <a:effectLst/>
              </a:rPr>
              <a:t>only single step</a:t>
            </a:r>
            <a:r>
              <a:rPr lang="en-US" sz="2800" smtClean="0">
                <a:effectLst/>
              </a:rPr>
              <a:t> of this compare-exchange on n elements then it will split </a:t>
            </a:r>
            <a:r>
              <a:rPr lang="en-US" sz="2800" smtClean="0">
                <a:solidFill>
                  <a:srgbClr val="FFFF00"/>
                </a:solidFill>
                <a:effectLst/>
              </a:rPr>
              <a:t>single bitonic sequence into two bitonic sequence</a:t>
            </a:r>
            <a:r>
              <a:rPr lang="en-US" sz="2800" smtClean="0">
                <a:effectLst/>
              </a:rPr>
              <a:t>. </a:t>
            </a:r>
            <a:r>
              <a:rPr lang="en-US" sz="2800" smtClean="0">
                <a:solidFill>
                  <a:srgbClr val="FFFF00"/>
                </a:solidFill>
                <a:effectLst/>
              </a:rPr>
              <a:t>if we perform this</a:t>
            </a:r>
            <a:r>
              <a:rPr lang="en-US" sz="2800" smtClean="0">
                <a:effectLst/>
              </a:rPr>
              <a:t> step </a:t>
            </a:r>
            <a:r>
              <a:rPr lang="en-US" sz="2800" smtClean="0">
                <a:solidFill>
                  <a:srgbClr val="FFFF00"/>
                </a:solidFill>
                <a:effectLst/>
              </a:rPr>
              <a:t>k times</a:t>
            </a:r>
            <a:r>
              <a:rPr lang="en-US" sz="2800" smtClean="0">
                <a:effectLst/>
              </a:rPr>
              <a:t> then the sequence </a:t>
            </a:r>
            <a:r>
              <a:rPr lang="en-US" sz="2800" smtClean="0">
                <a:solidFill>
                  <a:srgbClr val="FFFF00"/>
                </a:solidFill>
                <a:effectLst/>
              </a:rPr>
              <a:t>will be sorted</a:t>
            </a:r>
            <a:r>
              <a:rPr lang="en-US" sz="2800" smtClean="0">
                <a:effectLst/>
              </a:rPr>
              <a:t>. (n=2</a:t>
            </a:r>
            <a:r>
              <a:rPr lang="en-US" sz="2800" baseline="30000" smtClean="0">
                <a:effectLst/>
              </a:rPr>
              <a:t>k</a:t>
            </a:r>
            <a:r>
              <a:rPr lang="en-US" sz="2800" smtClean="0">
                <a:effectLst/>
              </a:rPr>
              <a:t> )</a:t>
            </a:r>
            <a:r>
              <a:rPr lang="en-US" sz="2800" baseline="30000" smtClean="0">
                <a:effectLst/>
              </a:rPr>
              <a:t> </a:t>
            </a:r>
            <a:r>
              <a:rPr lang="en-US" sz="2800" smtClean="0">
                <a:effectLst/>
              </a:rPr>
              <a:t>   </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Rot="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r>
              <a:rPr lang="en-US" sz="3200" smtClean="0"/>
              <a:t>Bitonic Merge</a:t>
            </a:r>
          </a:p>
        </p:txBody>
      </p:sp>
      <p:sp>
        <p:nvSpPr>
          <p:cNvPr id="179203"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Wingdings" pitchFamily="2" charset="2"/>
              <a:buNone/>
            </a:pPr>
            <a:endParaRPr lang="en-US" smtClean="0">
              <a:effectLst/>
            </a:endParaRPr>
          </a:p>
        </p:txBody>
      </p:sp>
      <p:pic>
        <p:nvPicPr>
          <p:cNvPr id="179204" name="Picture 4" descr="scan00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752600"/>
            <a:ext cx="6477000" cy="4267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sz="3600" smtClean="0"/>
              <a:t>Bitonic Merge</a:t>
            </a:r>
          </a:p>
        </p:txBody>
      </p:sp>
      <p:sp>
        <p:nvSpPr>
          <p:cNvPr id="193539" name="Rectangle 3"/>
          <p:cNvSpPr>
            <a:spLocks noGrp="1" noChangeArrowheads="1"/>
          </p:cNvSpPr>
          <p:nvPr>
            <p:ph type="body" idx="4294967295"/>
          </p:nvPr>
        </p:nvSpPr>
        <p:spPr>
          <a:xfrm>
            <a:off x="457200" y="1600200"/>
            <a:ext cx="8229600" cy="5029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buFont typeface="Wingdings" pitchFamily="2" charset="2"/>
              <a:buChar char="Ø"/>
            </a:pPr>
            <a:r>
              <a:rPr lang="en-US" sz="2800" smtClean="0">
                <a:effectLst/>
              </a:rPr>
              <a:t>Given a bitonic sequence a </a:t>
            </a:r>
            <a:r>
              <a:rPr lang="en-US" sz="2800" smtClean="0">
                <a:solidFill>
                  <a:srgbClr val="FFFF00"/>
                </a:solidFill>
                <a:effectLst/>
              </a:rPr>
              <a:t>single compare-exchange step</a:t>
            </a:r>
            <a:r>
              <a:rPr lang="en-US" sz="2800" smtClean="0">
                <a:effectLst/>
              </a:rPr>
              <a:t> divides the sequence </a:t>
            </a:r>
            <a:r>
              <a:rPr lang="en-US" sz="2800" smtClean="0">
                <a:solidFill>
                  <a:srgbClr val="FFFF00"/>
                </a:solidFill>
                <a:effectLst/>
              </a:rPr>
              <a:t>into two bitonic sequences half its length.</a:t>
            </a:r>
          </a:p>
          <a:p>
            <a:pPr algn="just">
              <a:buFont typeface="Wingdings" pitchFamily="2" charset="2"/>
              <a:buChar char="Ø"/>
            </a:pPr>
            <a:r>
              <a:rPr lang="en-US" sz="2800" smtClean="0">
                <a:solidFill>
                  <a:srgbClr val="FFFF00"/>
                </a:solidFill>
                <a:effectLst/>
              </a:rPr>
              <a:t>Applying this step recursively yields a sorted sequence.</a:t>
            </a:r>
          </a:p>
          <a:p>
            <a:pPr algn="just">
              <a:buFont typeface="Wingdings" pitchFamily="2" charset="2"/>
              <a:buChar char="Ø"/>
            </a:pPr>
            <a:r>
              <a:rPr lang="en-US" sz="2800" smtClean="0">
                <a:effectLst/>
              </a:rPr>
              <a:t>In other words given </a:t>
            </a:r>
            <a:r>
              <a:rPr lang="en-US" sz="2800" smtClean="0">
                <a:solidFill>
                  <a:srgbClr val="FFFF00"/>
                </a:solidFill>
                <a:effectLst/>
              </a:rPr>
              <a:t>a bitonic sequence of length n=2</a:t>
            </a:r>
            <a:r>
              <a:rPr lang="en-US" sz="2800" baseline="30000" smtClean="0">
                <a:solidFill>
                  <a:srgbClr val="FFFF00"/>
                </a:solidFill>
                <a:effectLst/>
              </a:rPr>
              <a:t>k</a:t>
            </a:r>
            <a:r>
              <a:rPr lang="en-US" sz="2800" smtClean="0">
                <a:effectLst/>
              </a:rPr>
              <a:t> , where k &gt; 0 </a:t>
            </a:r>
            <a:r>
              <a:rPr lang="en-US" sz="2800" smtClean="0">
                <a:solidFill>
                  <a:srgbClr val="FFFF00"/>
                </a:solidFill>
                <a:effectLst/>
              </a:rPr>
              <a:t>then k compare exchange steps are sufficient to yield a sorted sequence.</a:t>
            </a:r>
          </a:p>
          <a:p>
            <a:pPr algn="just">
              <a:buFont typeface="Wingdings" pitchFamily="2" charset="2"/>
              <a:buChar char="Ø"/>
            </a:pPr>
            <a:r>
              <a:rPr lang="en-US" sz="2800" smtClean="0">
                <a:effectLst/>
              </a:rPr>
              <a:t>Next slide </a:t>
            </a:r>
            <a:r>
              <a:rPr lang="en-US" sz="2800" smtClean="0">
                <a:solidFill>
                  <a:srgbClr val="FFFF00"/>
                </a:solidFill>
                <a:effectLst/>
              </a:rPr>
              <a:t>shows a bitonic sequence of length 16 is sorted in four compare-exchnge steps. </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sz="3600" smtClean="0"/>
              <a:t>Bitonic Merge</a:t>
            </a:r>
          </a:p>
        </p:txBody>
      </p:sp>
      <p:sp>
        <p:nvSpPr>
          <p:cNvPr id="194563" name="Rectangle 3"/>
          <p:cNvSpPr>
            <a:spLocks noGrp="1" noChangeArrowheads="1"/>
          </p:cNvSpPr>
          <p:nvPr>
            <p:ph type="body" idx="4294967295"/>
          </p:nvPr>
        </p:nvSpPr>
        <p:spPr>
          <a:xfrm>
            <a:off x="457200" y="1600200"/>
            <a:ext cx="8229600" cy="5257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Wingdings" pitchFamily="2" charset="2"/>
              <a:buNone/>
            </a:pPr>
            <a:endParaRPr lang="en-US" smtClean="0">
              <a:effectLst/>
            </a:endParaRPr>
          </a:p>
        </p:txBody>
      </p:sp>
      <p:pic>
        <p:nvPicPr>
          <p:cNvPr id="194564" name="Picture 4" descr="scan00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752600"/>
            <a:ext cx="7162800" cy="4876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3600" dirty="0" smtClean="0"/>
              <a:t>The Workstation Model Continue……..</a:t>
            </a:r>
            <a:endParaRPr lang="en-US" sz="3600" dirty="0"/>
          </a:p>
        </p:txBody>
      </p:sp>
      <p:sp>
        <p:nvSpPr>
          <p:cNvPr id="3" name="Content Placeholder 2"/>
          <p:cNvSpPr>
            <a:spLocks noGrp="1"/>
          </p:cNvSpPr>
          <p:nvPr>
            <p:ph idx="1"/>
          </p:nvPr>
        </p:nvSpPr>
        <p:spPr>
          <a:xfrm>
            <a:off x="457200" y="1600200"/>
            <a:ext cx="8229600" cy="5257800"/>
          </a:xfrm>
        </p:spPr>
        <p:txBody>
          <a:bodyPr/>
          <a:lstStyle/>
          <a:p>
            <a:pPr algn="just">
              <a:buFont typeface="Wingdings" pitchFamily="2" charset="2"/>
              <a:buChar char="Ø"/>
              <a:defRPr/>
            </a:pPr>
            <a:r>
              <a:rPr lang="en-US" sz="2800" smtClean="0"/>
              <a:t>But here as we had seen in one of the previous slides that some </a:t>
            </a:r>
            <a:r>
              <a:rPr lang="en-US" sz="2800" smtClean="0">
                <a:solidFill>
                  <a:srgbClr val="FFFF00"/>
                </a:solidFill>
              </a:rPr>
              <a:t>of the workstations may be busy while some may be idle</a:t>
            </a:r>
            <a:r>
              <a:rPr lang="en-US" sz="2800" smtClean="0"/>
              <a:t>. Right!</a:t>
            </a:r>
          </a:p>
          <a:p>
            <a:pPr algn="just">
              <a:buFont typeface="Wingdings" pitchFamily="2" charset="2"/>
              <a:buChar char="Ø"/>
              <a:defRPr/>
            </a:pPr>
            <a:r>
              <a:rPr lang="en-US" sz="2800" smtClean="0">
                <a:solidFill>
                  <a:srgbClr val="FFFF00"/>
                </a:solidFill>
              </a:rPr>
              <a:t>And as we know that Distributed System should present to its users a single virtual uniprocessor image, that means a user is not aware that where his\her work is being completed that means here if load of the particular machine is more then its some of the processes can be migrated or moved on some idle machine.</a:t>
            </a:r>
          </a:p>
          <a:p>
            <a:pPr algn="just">
              <a:buFont typeface="Wingdings" pitchFamily="2" charset="2"/>
              <a:buChar char="Ø"/>
              <a:defRPr/>
            </a:pPr>
            <a:r>
              <a:rPr lang="en-US" sz="2800" smtClean="0"/>
              <a:t>So question is that how to make use of this idle workstations.</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3600" dirty="0" smtClean="0"/>
              <a:t>The Workstation Model Continue……..</a:t>
            </a:r>
            <a:endParaRPr lang="en-US" sz="3600" dirty="0"/>
          </a:p>
        </p:txBody>
      </p:sp>
      <p:sp>
        <p:nvSpPr>
          <p:cNvPr id="3" name="Content Placeholder 2"/>
          <p:cNvSpPr>
            <a:spLocks noGrp="1"/>
          </p:cNvSpPr>
          <p:nvPr>
            <p:ph idx="1"/>
          </p:nvPr>
        </p:nvSpPr>
        <p:spPr>
          <a:xfrm>
            <a:off x="457200" y="1600200"/>
            <a:ext cx="8229600" cy="5105400"/>
          </a:xfrm>
        </p:spPr>
        <p:txBody>
          <a:bodyPr/>
          <a:lstStyle/>
          <a:p>
            <a:pPr algn="just">
              <a:buFont typeface="Wingdings" pitchFamily="2" charset="2"/>
              <a:buChar char="Ø"/>
              <a:defRPr/>
            </a:pPr>
            <a:r>
              <a:rPr lang="en-US" sz="2800" dirty="0" smtClean="0"/>
              <a:t>That means using idle workstation is also a issue here.</a:t>
            </a:r>
          </a:p>
          <a:p>
            <a:pPr algn="just">
              <a:buFont typeface="Wingdings" pitchFamily="2" charset="2"/>
              <a:buChar char="Ø"/>
              <a:defRPr/>
            </a:pPr>
            <a:r>
              <a:rPr lang="en-US" sz="2800" dirty="0" smtClean="0"/>
              <a:t>The earliest attempt or earlier way of using idle workstation was the </a:t>
            </a:r>
            <a:r>
              <a:rPr lang="en-US" sz="2800" i="1" dirty="0" err="1" smtClean="0">
                <a:solidFill>
                  <a:srgbClr val="FFFF00"/>
                </a:solidFill>
              </a:rPr>
              <a:t>rsh</a:t>
            </a:r>
            <a:r>
              <a:rPr lang="en-US" sz="2800" dirty="0" smtClean="0"/>
              <a:t> program or command that comes with Berkeley UNIX.</a:t>
            </a:r>
          </a:p>
          <a:p>
            <a:pPr algn="just">
              <a:buFont typeface="Wingdings" pitchFamily="2" charset="2"/>
              <a:buChar char="Ø"/>
              <a:defRPr/>
            </a:pPr>
            <a:r>
              <a:rPr lang="en-US" sz="2800" dirty="0" smtClean="0"/>
              <a:t>This program is called by </a:t>
            </a:r>
            <a:r>
              <a:rPr lang="en-US" sz="2800" dirty="0" err="1" smtClean="0">
                <a:solidFill>
                  <a:srgbClr val="FFFF00"/>
                </a:solidFill>
              </a:rPr>
              <a:t>rsh</a:t>
            </a:r>
            <a:r>
              <a:rPr lang="en-US" sz="2800" dirty="0" smtClean="0"/>
              <a:t> </a:t>
            </a:r>
            <a:r>
              <a:rPr lang="en-US" sz="2800" dirty="0" err="1" smtClean="0"/>
              <a:t>machine_name</a:t>
            </a:r>
            <a:r>
              <a:rPr lang="en-US" sz="2800" dirty="0" smtClean="0"/>
              <a:t> command.</a:t>
            </a:r>
          </a:p>
          <a:p>
            <a:pPr algn="just">
              <a:buFont typeface="Wingdings" pitchFamily="2" charset="2"/>
              <a:buChar char="Ø"/>
              <a:defRPr/>
            </a:pPr>
            <a:r>
              <a:rPr lang="en-US" sz="2800" dirty="0" smtClean="0"/>
              <a:t>That means </a:t>
            </a:r>
            <a:r>
              <a:rPr lang="en-US" sz="2800" dirty="0" err="1" smtClean="0"/>
              <a:t>rsh</a:t>
            </a:r>
            <a:r>
              <a:rPr lang="en-US" sz="2800" dirty="0" smtClean="0"/>
              <a:t> command runs specified command on specified machine.</a:t>
            </a:r>
          </a:p>
          <a:p>
            <a:pPr algn="just">
              <a:buFont typeface="Wingdings" pitchFamily="2" charset="2"/>
              <a:buNone/>
              <a:defRPr/>
            </a:pPr>
            <a:r>
              <a:rPr lang="en-US" sz="2800" dirty="0" smtClean="0"/>
              <a:t>		1. </a:t>
            </a:r>
            <a:r>
              <a:rPr lang="en-US" sz="2800" dirty="0" smtClean="0">
                <a:solidFill>
                  <a:srgbClr val="FFFF00"/>
                </a:solidFill>
              </a:rPr>
              <a:t>so here responsibility for identifying idle workstation is totally on the users.</a:t>
            </a:r>
            <a:endParaRPr lang="en-US" sz="2800" dirty="0"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3600" dirty="0" smtClean="0"/>
              <a:t>The Workstation Model Continue……..</a:t>
            </a:r>
            <a:endParaRPr lang="en-US" sz="3600" dirty="0"/>
          </a:p>
        </p:txBody>
      </p:sp>
      <p:sp>
        <p:nvSpPr>
          <p:cNvPr id="3" name="Content Placeholder 2"/>
          <p:cNvSpPr>
            <a:spLocks noGrp="1"/>
          </p:cNvSpPr>
          <p:nvPr>
            <p:ph idx="1"/>
          </p:nvPr>
        </p:nvSpPr>
        <p:spPr>
          <a:xfrm>
            <a:off x="457200" y="1600200"/>
            <a:ext cx="8229600" cy="5257800"/>
          </a:xfrm>
        </p:spPr>
        <p:txBody>
          <a:bodyPr/>
          <a:lstStyle/>
          <a:p>
            <a:pPr algn="just">
              <a:buFont typeface="Wingdings" pitchFamily="2" charset="2"/>
              <a:buChar char="Ø"/>
              <a:defRPr/>
            </a:pPr>
            <a:r>
              <a:rPr lang="en-US" sz="2800" smtClean="0"/>
              <a:t>So another way or algorithm for utilizing idle workstations got developed. </a:t>
            </a:r>
          </a:p>
          <a:p>
            <a:pPr algn="just" eaLnBrk="1" hangingPunct="1">
              <a:buFont typeface="Wingdings" pitchFamily="2" charset="2"/>
              <a:buChar char="Ø"/>
              <a:defRPr/>
            </a:pPr>
            <a:r>
              <a:rPr lang="en-US" sz="2800" smtClean="0"/>
              <a:t>This algorithm used to locate idle workstations can be divided into two categories: </a:t>
            </a:r>
          </a:p>
          <a:p>
            <a:pPr algn="just" eaLnBrk="1" hangingPunct="1">
              <a:buFont typeface="Wingdings" pitchFamily="2" charset="2"/>
              <a:buNone/>
              <a:defRPr/>
            </a:pPr>
            <a:r>
              <a:rPr lang="en-US" sz="2800" smtClean="0"/>
              <a:t>			</a:t>
            </a:r>
            <a:r>
              <a:rPr lang="en-US" sz="2800" smtClean="0">
                <a:solidFill>
                  <a:srgbClr val="FFFF00"/>
                </a:solidFill>
              </a:rPr>
              <a:t>- server driven*</a:t>
            </a:r>
          </a:p>
          <a:p>
            <a:pPr algn="just" eaLnBrk="1" hangingPunct="1">
              <a:buFont typeface="Wingdings" pitchFamily="2" charset="2"/>
              <a:buNone/>
              <a:defRPr/>
            </a:pPr>
            <a:r>
              <a:rPr lang="en-US" sz="2800" smtClean="0">
                <a:solidFill>
                  <a:srgbClr val="FFFF00"/>
                </a:solidFill>
              </a:rPr>
              <a:t>			- client driven</a:t>
            </a:r>
            <a:endParaRPr lang="en-US" sz="2800" smtClean="0"/>
          </a:p>
          <a:p>
            <a:pPr algn="just">
              <a:buFont typeface="Wingdings" pitchFamily="2" charset="2"/>
              <a:buNone/>
              <a:defRPr/>
            </a:pPr>
            <a:r>
              <a:rPr lang="en-US" sz="2800" smtClean="0">
                <a:solidFill>
                  <a:srgbClr val="FFFF00"/>
                </a:solidFill>
              </a:rPr>
              <a:t>		* server driven approach is also called registry based algorithm because here registry is maintained either centrally at one place or alternatively may be at local machine so here each user will have its on copy of registry.</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p:cNvSpPr>
            <a:spLocks noGrp="1" noRot="1" noChangeArrowheads="1"/>
          </p:cNvSpPr>
          <p:nvPr>
            <p:ph type="title"/>
          </p:nvPr>
        </p:nvSpPr>
        <p:spPr/>
        <p:txBody>
          <a:bodyPr/>
          <a:lstStyle/>
          <a:p>
            <a:pPr eaLnBrk="1" hangingPunct="1">
              <a:defRPr/>
            </a:pPr>
            <a:r>
              <a:rPr lang="en-US" sz="3200" dirty="0" smtClean="0"/>
              <a:t>The Workstation Model Continue……..</a:t>
            </a:r>
          </a:p>
        </p:txBody>
      </p:sp>
      <p:sp>
        <p:nvSpPr>
          <p:cNvPr id="72707" name="Rectangle 3"/>
          <p:cNvSpPr>
            <a:spLocks noGrp="1" noChangeArrowheads="1"/>
          </p:cNvSpPr>
          <p:nvPr>
            <p:ph type="body" idx="1"/>
          </p:nvPr>
        </p:nvSpPr>
        <p:spPr/>
        <p:txBody>
          <a:bodyPr/>
          <a:lstStyle/>
          <a:p>
            <a:pPr algn="just" eaLnBrk="1" hangingPunct="1">
              <a:lnSpc>
                <a:spcPct val="90000"/>
              </a:lnSpc>
              <a:buFont typeface="Wingdings" pitchFamily="2" charset="2"/>
              <a:buChar char="Ø"/>
              <a:defRPr/>
            </a:pPr>
            <a:r>
              <a:rPr lang="en-US" sz="2800" smtClean="0"/>
              <a:t>In the former approach when the workstation goes idle and thus becomes a potential computer server, it announces this fact and its entry is made in </a:t>
            </a:r>
            <a:r>
              <a:rPr lang="en-US" sz="2800" smtClean="0">
                <a:solidFill>
                  <a:srgbClr val="FFFF00"/>
                </a:solidFill>
              </a:rPr>
              <a:t>central registry file which might be maintained by any common server.</a:t>
            </a:r>
          </a:p>
          <a:p>
            <a:pPr algn="just" eaLnBrk="1" hangingPunct="1">
              <a:lnSpc>
                <a:spcPct val="90000"/>
              </a:lnSpc>
              <a:buFont typeface="Wingdings" pitchFamily="2" charset="2"/>
              <a:buChar char="Ø"/>
              <a:defRPr/>
            </a:pPr>
            <a:r>
              <a:rPr lang="en-US" sz="2800" smtClean="0"/>
              <a:t>It can do this by entering its name, network address, and properties in registry file and the </a:t>
            </a:r>
            <a:r>
              <a:rPr lang="en-US" sz="2800" b="1" i="1" smtClean="0">
                <a:solidFill>
                  <a:srgbClr val="FFFF00"/>
                </a:solidFill>
              </a:rPr>
              <a:t>remote</a:t>
            </a:r>
            <a:r>
              <a:rPr lang="en-US" sz="2800" smtClean="0"/>
              <a:t> program looks into registry file to find suitable workstation.</a:t>
            </a:r>
          </a:p>
          <a:p>
            <a:pPr algn="just" eaLnBrk="1" hangingPunct="1">
              <a:lnSpc>
                <a:spcPct val="90000"/>
              </a:lnSpc>
              <a:buFont typeface="Wingdings" pitchFamily="2" charset="2"/>
              <a:buChar char="Ø"/>
              <a:defRPr/>
            </a:pPr>
            <a:r>
              <a:rPr lang="en-US" sz="2800" smtClean="0"/>
              <a:t>For reliability multiple copies can also be there.</a:t>
            </a:r>
          </a:p>
          <a:p>
            <a:pPr algn="just" eaLnBrk="1" hangingPunct="1">
              <a:lnSpc>
                <a:spcPct val="90000"/>
              </a:lnSpc>
              <a:buFont typeface="Wingdings" pitchFamily="2" charset="2"/>
              <a:buChar char="Ø"/>
              <a:defRPr/>
            </a:pPr>
            <a:r>
              <a:rPr lang="en-US" sz="2800" smtClean="0">
                <a:solidFill>
                  <a:srgbClr val="FFFF00"/>
                </a:solidFill>
              </a:rPr>
              <a:t>An alternative way to do the same it may announce this fact that it has become unemployed and broadcast this message on network</a:t>
            </a:r>
            <a:r>
              <a:rPr lang="en-US" sz="2800" smtClean="0"/>
              <a:t>.</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250" name="Rectangle 2"/>
          <p:cNvSpPr>
            <a:spLocks noGrp="1" noRot="1" noChangeArrowheads="1"/>
          </p:cNvSpPr>
          <p:nvPr>
            <p:ph type="title"/>
          </p:nvPr>
        </p:nvSpPr>
        <p:spPr/>
        <p:txBody>
          <a:bodyPr/>
          <a:lstStyle/>
          <a:p>
            <a:pPr algn="l" eaLnBrk="1" hangingPunct="1">
              <a:defRPr/>
            </a:pPr>
            <a:r>
              <a:rPr lang="en-US" sz="3200" smtClean="0"/>
              <a:t>The Workstation Model Continue……..</a:t>
            </a:r>
          </a:p>
        </p:txBody>
      </p:sp>
      <p:sp>
        <p:nvSpPr>
          <p:cNvPr id="53251" name="Rectangle 3"/>
          <p:cNvSpPr>
            <a:spLocks noGrp="1" noChangeArrowheads="1"/>
          </p:cNvSpPr>
          <p:nvPr>
            <p:ph type="body" idx="1"/>
          </p:nvPr>
        </p:nvSpPr>
        <p:spPr/>
        <p:txBody>
          <a:bodyPr/>
          <a:lstStyle/>
          <a:p>
            <a:pPr eaLnBrk="1" hangingPunct="1">
              <a:buFont typeface="Wingdings" pitchFamily="2" charset="2"/>
              <a:buChar char="Ø"/>
              <a:defRPr/>
            </a:pPr>
            <a:r>
              <a:rPr lang="en-US" sz="2800" dirty="0" smtClean="0"/>
              <a:t>So here All other workstations record this fact.</a:t>
            </a:r>
          </a:p>
          <a:p>
            <a:pPr eaLnBrk="1" hangingPunct="1">
              <a:buFont typeface="Wingdings" pitchFamily="2" charset="2"/>
              <a:buChar char="Ø"/>
              <a:defRPr/>
            </a:pPr>
            <a:r>
              <a:rPr lang="en-US" sz="2800" dirty="0" smtClean="0"/>
              <a:t>In effect each machine maintains its own registry file.</a:t>
            </a:r>
          </a:p>
          <a:p>
            <a:pPr eaLnBrk="1" hangingPunct="1">
              <a:buFont typeface="Wingdings" pitchFamily="2" charset="2"/>
              <a:buNone/>
              <a:defRPr/>
            </a:pPr>
            <a:endParaRPr lang="en-US" sz="2800" dirty="0"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Index</a:t>
            </a:r>
            <a:endParaRPr lang="en-US" dirty="0"/>
          </a:p>
        </p:txBody>
      </p:sp>
      <p:sp>
        <p:nvSpPr>
          <p:cNvPr id="3" name="Content Placeholder 2"/>
          <p:cNvSpPr>
            <a:spLocks noGrp="1"/>
          </p:cNvSpPr>
          <p:nvPr>
            <p:ph idx="1"/>
          </p:nvPr>
        </p:nvSpPr>
        <p:spPr/>
        <p:txBody>
          <a:bodyPr/>
          <a:lstStyle/>
          <a:p>
            <a:pPr>
              <a:buFont typeface="Wingdings" pitchFamily="2" charset="2"/>
              <a:buNone/>
            </a:pPr>
            <a:r>
              <a:rPr lang="en-US" smtClean="0">
                <a:hlinkClick r:id="rId2" action="ppaction://hlinksldjump"/>
              </a:rPr>
              <a:t>Unit 2</a:t>
            </a:r>
            <a:endParaRPr lang="en-US" smtClean="0"/>
          </a:p>
          <a:p>
            <a:pPr>
              <a:buFont typeface="Wingdings" pitchFamily="2" charset="2"/>
              <a:buChar char="Ø"/>
            </a:pPr>
            <a:r>
              <a:rPr lang="en-US" sz="2800" smtClean="0">
                <a:hlinkClick r:id="rId2" action="ppaction://hlinksldjump"/>
              </a:rPr>
              <a:t>System Models</a:t>
            </a:r>
            <a:endParaRPr lang="en-US" sz="2800" smtClean="0"/>
          </a:p>
          <a:p>
            <a:pPr>
              <a:buFont typeface="Wingdings" pitchFamily="2" charset="2"/>
              <a:buChar char="Ø"/>
            </a:pPr>
            <a:r>
              <a:rPr lang="en-US" sz="2800" smtClean="0">
                <a:hlinkClick r:id="rId3" action="ppaction://hlinksldjump"/>
              </a:rPr>
              <a:t>Processor Allocation Algorithms</a:t>
            </a:r>
            <a:endParaRPr lang="en-US" sz="2800" smtClean="0"/>
          </a:p>
          <a:p>
            <a:pPr>
              <a:buFont typeface="Wingdings" pitchFamily="2" charset="2"/>
              <a:buChar char="Ø"/>
            </a:pPr>
            <a:r>
              <a:rPr lang="en-US" sz="2800" smtClean="0">
                <a:hlinkClick r:id="rId4" action="ppaction://hlinksldjump"/>
              </a:rPr>
              <a:t>Distributed File System </a:t>
            </a:r>
            <a:endParaRPr lang="en-US" sz="2800" smtClean="0"/>
          </a:p>
          <a:p>
            <a:pPr>
              <a:buFont typeface="Wingdings" pitchFamily="2" charset="2"/>
              <a:buChar char="Ø"/>
            </a:pPr>
            <a:r>
              <a:rPr lang="en-US" sz="2800" smtClean="0">
                <a:hlinkClick r:id="rId5" action="ppaction://hlinksldjump"/>
              </a:rPr>
              <a:t>Synchronization in distributed system</a:t>
            </a:r>
            <a:endParaRPr lang="en-US" sz="2800" smtClean="0"/>
          </a:p>
          <a:p>
            <a:pPr>
              <a:buFont typeface="Wingdings" pitchFamily="2" charset="2"/>
              <a:buNone/>
            </a:pPr>
            <a:r>
              <a:rPr lang="en-US" sz="2800" smtClean="0">
                <a:hlinkClick r:id="rId6" action="ppaction://hlinksldjump"/>
              </a:rPr>
              <a:t>Unit 3</a:t>
            </a:r>
            <a:endParaRPr lang="en-US" sz="2800" smtClean="0"/>
          </a:p>
          <a:p>
            <a:pPr>
              <a:buFont typeface="Wingdings" pitchFamily="2" charset="2"/>
              <a:buChar char="Ø"/>
            </a:pPr>
            <a:r>
              <a:rPr lang="en-US" sz="2800" smtClean="0">
                <a:hlinkClick r:id="rId6" action="ppaction://hlinksldjump"/>
              </a:rPr>
              <a:t>Basic Concept</a:t>
            </a:r>
            <a:endParaRPr lang="en-US" sz="2800" smtClean="0"/>
          </a:p>
          <a:p>
            <a:pPr>
              <a:buFont typeface="Wingdings" pitchFamily="2" charset="2"/>
              <a:buChar char="Ø"/>
            </a:pPr>
            <a:r>
              <a:rPr lang="en-US" sz="2800" smtClean="0">
                <a:hlinkClick r:id="rId7" action="ppaction://hlinksldjump"/>
              </a:rPr>
              <a:t>Processor Organization for parallel Computing</a:t>
            </a:r>
            <a:endParaRPr lang="en-US" sz="2800" smtClean="0"/>
          </a:p>
          <a:p>
            <a:pPr>
              <a:buFont typeface="Wingdings" pitchFamily="2" charset="2"/>
              <a:buChar char="Ø"/>
            </a:pPr>
            <a:r>
              <a:rPr lang="en-US" sz="2800" smtClean="0">
                <a:hlinkClick r:id="rId8" action="ppaction://hlinksldjump"/>
              </a:rPr>
              <a:t>Odd-even Sorting Algorithm</a:t>
            </a:r>
            <a:endParaRPr lang="en-US" sz="2800" smtClean="0"/>
          </a:p>
          <a:p>
            <a:pPr>
              <a:buFont typeface="Wingdings" pitchFamily="2" charset="2"/>
              <a:buChar char="Ø"/>
            </a:pPr>
            <a:r>
              <a:rPr lang="en-US" sz="2800" smtClean="0">
                <a:hlinkClick r:id="rId9" action="ppaction://hlinksldjump"/>
              </a:rPr>
              <a:t>Bitonic Marge</a:t>
            </a:r>
            <a:endParaRPr lang="en-US" sz="2800" smtClean="0"/>
          </a:p>
          <a:p>
            <a:pPr>
              <a:buFont typeface="Wingdings" pitchFamily="2" charset="2"/>
              <a:buChar char="Ø"/>
            </a:pPr>
            <a:endParaRPr lang="en-US" sz="2800" smtClean="0"/>
          </a:p>
          <a:p>
            <a:pPr>
              <a:buFont typeface="Wingdings" pitchFamily="2" charset="2"/>
              <a:buChar char="Ø"/>
            </a:pPr>
            <a:endParaRPr lang="en-US" sz="280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730" name="Rectangle 2"/>
          <p:cNvSpPr>
            <a:spLocks noGrp="1" noRot="1" noChangeArrowheads="1"/>
          </p:cNvSpPr>
          <p:nvPr>
            <p:ph type="title"/>
          </p:nvPr>
        </p:nvSpPr>
        <p:spPr/>
        <p:txBody>
          <a:bodyPr/>
          <a:lstStyle/>
          <a:p>
            <a:pPr algn="l" eaLnBrk="1" hangingPunct="1">
              <a:defRPr/>
            </a:pPr>
            <a:r>
              <a:rPr lang="en-US" sz="3200" smtClean="0"/>
              <a:t>The Workstation Model Continue……..</a:t>
            </a:r>
          </a:p>
        </p:txBody>
      </p:sp>
      <p:sp>
        <p:nvSpPr>
          <p:cNvPr id="73731" name="Rectangle 3"/>
          <p:cNvSpPr>
            <a:spLocks noGrp="1" noChangeArrowheads="1"/>
          </p:cNvSpPr>
          <p:nvPr>
            <p:ph type="body" idx="1"/>
          </p:nvPr>
        </p:nvSpPr>
        <p:spPr>
          <a:xfrm>
            <a:off x="63500" y="1244600"/>
            <a:ext cx="8763000" cy="5334000"/>
          </a:xfrm>
        </p:spPr>
        <p:txBody>
          <a:bodyPr/>
          <a:lstStyle/>
          <a:p>
            <a:pPr eaLnBrk="1" hangingPunct="1">
              <a:buFont typeface="Wingdings" pitchFamily="2" charset="2"/>
              <a:buNone/>
              <a:defRPr/>
            </a:pPr>
            <a:r>
              <a:rPr lang="en-US" sz="2800" dirty="0" smtClean="0"/>
              <a:t>                                        Registry</a:t>
            </a:r>
          </a:p>
        </p:txBody>
      </p:sp>
      <p:sp>
        <p:nvSpPr>
          <p:cNvPr id="32772" name="Text Box 5"/>
          <p:cNvSpPr txBox="1">
            <a:spLocks noChangeArrowheads="1"/>
          </p:cNvSpPr>
          <p:nvPr/>
        </p:nvSpPr>
        <p:spPr bwMode="auto">
          <a:xfrm>
            <a:off x="3416300" y="1778000"/>
            <a:ext cx="2057400" cy="835025"/>
          </a:xfrm>
          <a:prstGeom prst="rect">
            <a:avLst/>
          </a:prstGeom>
          <a:noFill/>
          <a:ln w="2540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algn="ctr">
              <a:spcBef>
                <a:spcPct val="50000"/>
              </a:spcBef>
            </a:pPr>
            <a:r>
              <a:rPr lang="en-US" sz="2000" b="1">
                <a:solidFill>
                  <a:srgbClr val="FFFF00"/>
                </a:solidFill>
              </a:rPr>
              <a:t>Registry</a:t>
            </a:r>
          </a:p>
          <a:p>
            <a:pPr algn="ctr">
              <a:spcBef>
                <a:spcPct val="50000"/>
              </a:spcBef>
            </a:pPr>
            <a:r>
              <a:rPr lang="en-US" b="1"/>
              <a:t>Registrar</a:t>
            </a:r>
          </a:p>
        </p:txBody>
      </p:sp>
      <p:sp>
        <p:nvSpPr>
          <p:cNvPr id="32773" name="Text Box 6"/>
          <p:cNvSpPr txBox="1">
            <a:spLocks noChangeArrowheads="1"/>
          </p:cNvSpPr>
          <p:nvPr/>
        </p:nvSpPr>
        <p:spPr bwMode="auto">
          <a:xfrm>
            <a:off x="215900" y="5130800"/>
            <a:ext cx="2362200" cy="835025"/>
          </a:xfrm>
          <a:prstGeom prst="rect">
            <a:avLst/>
          </a:prstGeom>
          <a:noFill/>
          <a:ln w="2540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algn="ctr">
              <a:spcBef>
                <a:spcPct val="50000"/>
              </a:spcBef>
            </a:pPr>
            <a:r>
              <a:rPr lang="en-US" sz="2000" b="1">
                <a:solidFill>
                  <a:srgbClr val="FFFF00"/>
                </a:solidFill>
              </a:rPr>
              <a:t>Home Machine</a:t>
            </a:r>
          </a:p>
          <a:p>
            <a:pPr algn="ctr">
              <a:spcBef>
                <a:spcPct val="50000"/>
              </a:spcBef>
            </a:pPr>
            <a:r>
              <a:rPr lang="en-US" b="1"/>
              <a:t>Remote</a:t>
            </a:r>
          </a:p>
        </p:txBody>
      </p:sp>
      <p:sp>
        <p:nvSpPr>
          <p:cNvPr id="32774" name="Text Box 7"/>
          <p:cNvSpPr txBox="1">
            <a:spLocks noChangeArrowheads="1"/>
          </p:cNvSpPr>
          <p:nvPr/>
        </p:nvSpPr>
        <p:spPr bwMode="auto">
          <a:xfrm>
            <a:off x="6235700" y="5054600"/>
            <a:ext cx="2438400" cy="835025"/>
          </a:xfrm>
          <a:prstGeom prst="rect">
            <a:avLst/>
          </a:prstGeom>
          <a:noFill/>
          <a:ln w="2540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algn="ctr">
              <a:spcBef>
                <a:spcPct val="50000"/>
              </a:spcBef>
            </a:pPr>
            <a:r>
              <a:rPr lang="en-US" sz="2000" b="1">
                <a:solidFill>
                  <a:srgbClr val="FFFF00"/>
                </a:solidFill>
              </a:rPr>
              <a:t>Idle Workstation</a:t>
            </a:r>
          </a:p>
          <a:p>
            <a:pPr algn="ctr">
              <a:spcBef>
                <a:spcPct val="50000"/>
              </a:spcBef>
            </a:pPr>
            <a:r>
              <a:rPr lang="en-US" b="1"/>
              <a:t>Manager</a:t>
            </a:r>
          </a:p>
        </p:txBody>
      </p:sp>
      <p:sp>
        <p:nvSpPr>
          <p:cNvPr id="32775" name="Line 8"/>
          <p:cNvSpPr>
            <a:spLocks noChangeShapeType="1"/>
          </p:cNvSpPr>
          <p:nvPr/>
        </p:nvSpPr>
        <p:spPr bwMode="auto">
          <a:xfrm>
            <a:off x="5473700" y="1854200"/>
            <a:ext cx="762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2776" name="Text Box 9"/>
          <p:cNvSpPr txBox="1">
            <a:spLocks noChangeArrowheads="1"/>
          </p:cNvSpPr>
          <p:nvPr/>
        </p:nvSpPr>
        <p:spPr bwMode="auto">
          <a:xfrm>
            <a:off x="6311900" y="1701800"/>
            <a:ext cx="2743200" cy="392113"/>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a:spcBef>
                <a:spcPct val="50000"/>
              </a:spcBef>
            </a:pPr>
            <a:r>
              <a:rPr lang="en-US"/>
              <a:t>Has list of workstations.</a:t>
            </a:r>
          </a:p>
        </p:txBody>
      </p:sp>
      <p:sp>
        <p:nvSpPr>
          <p:cNvPr id="32777" name="Text Box 10"/>
          <p:cNvSpPr txBox="1">
            <a:spLocks noChangeArrowheads="1"/>
          </p:cNvSpPr>
          <p:nvPr/>
        </p:nvSpPr>
        <p:spPr bwMode="auto">
          <a:xfrm>
            <a:off x="-88900" y="5130800"/>
            <a:ext cx="9140825" cy="914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a:spcBef>
                <a:spcPct val="50000"/>
              </a:spcBef>
            </a:pPr>
            <a:endParaRPr lang="en-US"/>
          </a:p>
        </p:txBody>
      </p:sp>
      <p:sp>
        <p:nvSpPr>
          <p:cNvPr id="32778" name="Line 12"/>
          <p:cNvSpPr>
            <a:spLocks noChangeShapeType="1"/>
          </p:cNvSpPr>
          <p:nvPr/>
        </p:nvSpPr>
        <p:spPr bwMode="auto">
          <a:xfrm flipH="1" flipV="1">
            <a:off x="4864100" y="2616200"/>
            <a:ext cx="1752600" cy="2438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2779" name="Text Box 13"/>
          <p:cNvSpPr txBox="1">
            <a:spLocks noChangeArrowheads="1"/>
          </p:cNvSpPr>
          <p:nvPr/>
        </p:nvSpPr>
        <p:spPr bwMode="auto">
          <a:xfrm>
            <a:off x="5626100" y="2921000"/>
            <a:ext cx="2895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a:spcBef>
                <a:spcPct val="50000"/>
              </a:spcBef>
            </a:pPr>
            <a:r>
              <a:rPr lang="en-US">
                <a:solidFill>
                  <a:srgbClr val="FFFF00"/>
                </a:solidFill>
              </a:rPr>
              <a:t>1. </a:t>
            </a:r>
            <a:r>
              <a:rPr lang="en-US"/>
              <a:t>Machine registers when it goes idle</a:t>
            </a:r>
          </a:p>
        </p:txBody>
      </p:sp>
      <p:sp>
        <p:nvSpPr>
          <p:cNvPr id="32780" name="Line 14"/>
          <p:cNvSpPr>
            <a:spLocks noChangeShapeType="1"/>
          </p:cNvSpPr>
          <p:nvPr/>
        </p:nvSpPr>
        <p:spPr bwMode="auto">
          <a:xfrm flipV="1">
            <a:off x="1587500" y="2616200"/>
            <a:ext cx="2133600" cy="2514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2781" name="Text Box 16"/>
          <p:cNvSpPr txBox="1">
            <a:spLocks noChangeArrowheads="1"/>
          </p:cNvSpPr>
          <p:nvPr/>
        </p:nvSpPr>
        <p:spPr bwMode="auto">
          <a:xfrm>
            <a:off x="673100" y="2921000"/>
            <a:ext cx="19050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a:spcBef>
                <a:spcPct val="50000"/>
              </a:spcBef>
            </a:pPr>
            <a:r>
              <a:rPr lang="en-US">
                <a:solidFill>
                  <a:srgbClr val="FFFF00"/>
                </a:solidFill>
              </a:rPr>
              <a:t>2.</a:t>
            </a:r>
            <a:r>
              <a:rPr lang="en-US"/>
              <a:t>Request idle workstation, get reply</a:t>
            </a:r>
          </a:p>
        </p:txBody>
      </p:sp>
      <p:sp>
        <p:nvSpPr>
          <p:cNvPr id="32782" name="Line 17"/>
          <p:cNvSpPr>
            <a:spLocks noChangeShapeType="1"/>
          </p:cNvSpPr>
          <p:nvPr/>
        </p:nvSpPr>
        <p:spPr bwMode="auto">
          <a:xfrm>
            <a:off x="2578100" y="5130800"/>
            <a:ext cx="3657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2783" name="Text Box 18"/>
          <p:cNvSpPr txBox="1">
            <a:spLocks noChangeArrowheads="1"/>
          </p:cNvSpPr>
          <p:nvPr/>
        </p:nvSpPr>
        <p:spPr bwMode="auto">
          <a:xfrm>
            <a:off x="3263900" y="4840288"/>
            <a:ext cx="2057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a:spcBef>
                <a:spcPct val="50000"/>
              </a:spcBef>
            </a:pPr>
            <a:r>
              <a:rPr lang="en-US">
                <a:solidFill>
                  <a:srgbClr val="FFFF00"/>
                </a:solidFill>
              </a:rPr>
              <a:t>3.</a:t>
            </a:r>
            <a:r>
              <a:rPr lang="en-US"/>
              <a:t>Claims machine</a:t>
            </a:r>
          </a:p>
        </p:txBody>
      </p:sp>
      <p:sp>
        <p:nvSpPr>
          <p:cNvPr id="32784" name="Line 19"/>
          <p:cNvSpPr>
            <a:spLocks noChangeShapeType="1"/>
          </p:cNvSpPr>
          <p:nvPr/>
        </p:nvSpPr>
        <p:spPr bwMode="auto">
          <a:xfrm flipH="1" flipV="1">
            <a:off x="4559300" y="2616200"/>
            <a:ext cx="1676400" cy="2438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2785" name="Text Box 20"/>
          <p:cNvSpPr txBox="1">
            <a:spLocks noChangeArrowheads="1"/>
          </p:cNvSpPr>
          <p:nvPr/>
        </p:nvSpPr>
        <p:spPr bwMode="auto">
          <a:xfrm>
            <a:off x="3340100" y="3302000"/>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a:spcBef>
                <a:spcPct val="50000"/>
              </a:spcBef>
            </a:pPr>
            <a:r>
              <a:rPr lang="en-US">
                <a:solidFill>
                  <a:srgbClr val="FFFF00"/>
                </a:solidFill>
              </a:rPr>
              <a:t>4.</a:t>
            </a:r>
            <a:r>
              <a:rPr lang="en-US"/>
              <a:t>Deregisters</a:t>
            </a:r>
          </a:p>
        </p:txBody>
      </p:sp>
      <p:sp>
        <p:nvSpPr>
          <p:cNvPr id="32786" name="Line 21"/>
          <p:cNvSpPr>
            <a:spLocks noChangeShapeType="1"/>
          </p:cNvSpPr>
          <p:nvPr/>
        </p:nvSpPr>
        <p:spPr bwMode="auto">
          <a:xfrm>
            <a:off x="2578100" y="5283200"/>
            <a:ext cx="3657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2787" name="Text Box 22"/>
          <p:cNvSpPr txBox="1">
            <a:spLocks noChangeArrowheads="1"/>
          </p:cNvSpPr>
          <p:nvPr/>
        </p:nvSpPr>
        <p:spPr bwMode="auto">
          <a:xfrm>
            <a:off x="2959100" y="5207000"/>
            <a:ext cx="2819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a:spcBef>
                <a:spcPct val="50000"/>
              </a:spcBef>
            </a:pPr>
            <a:r>
              <a:rPr lang="en-US">
                <a:solidFill>
                  <a:srgbClr val="FFFF00"/>
                </a:solidFill>
              </a:rPr>
              <a:t>5.</a:t>
            </a:r>
            <a:r>
              <a:rPr lang="en-US"/>
              <a:t>Set up environment</a:t>
            </a:r>
          </a:p>
        </p:txBody>
      </p:sp>
      <p:sp>
        <p:nvSpPr>
          <p:cNvPr id="32788" name="Line 23"/>
          <p:cNvSpPr>
            <a:spLocks noChangeShapeType="1"/>
          </p:cNvSpPr>
          <p:nvPr/>
        </p:nvSpPr>
        <p:spPr bwMode="auto">
          <a:xfrm>
            <a:off x="2578100" y="5588000"/>
            <a:ext cx="3657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2789" name="Text Box 24"/>
          <p:cNvSpPr txBox="1">
            <a:spLocks noChangeArrowheads="1"/>
          </p:cNvSpPr>
          <p:nvPr/>
        </p:nvSpPr>
        <p:spPr bwMode="auto">
          <a:xfrm>
            <a:off x="3111500" y="5511800"/>
            <a:ext cx="2667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a:spcBef>
                <a:spcPct val="50000"/>
              </a:spcBef>
            </a:pPr>
            <a:r>
              <a:rPr lang="en-US">
                <a:solidFill>
                  <a:srgbClr val="FFFF00"/>
                </a:solidFill>
              </a:rPr>
              <a:t>6.</a:t>
            </a:r>
            <a:r>
              <a:rPr lang="en-US"/>
              <a:t>Start process</a:t>
            </a:r>
          </a:p>
        </p:txBody>
      </p:sp>
      <p:sp>
        <p:nvSpPr>
          <p:cNvPr id="32790" name="Text Box 25"/>
          <p:cNvSpPr txBox="1">
            <a:spLocks noChangeArrowheads="1"/>
          </p:cNvSpPr>
          <p:nvPr/>
        </p:nvSpPr>
        <p:spPr bwMode="auto">
          <a:xfrm>
            <a:off x="6477000" y="3810000"/>
            <a:ext cx="2057400"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a:spcBef>
                <a:spcPct val="50000"/>
              </a:spcBef>
            </a:pPr>
            <a:r>
              <a:rPr lang="en-US">
                <a:solidFill>
                  <a:srgbClr val="FFFF00"/>
                </a:solidFill>
              </a:rPr>
              <a:t>7.</a:t>
            </a:r>
            <a:r>
              <a:rPr lang="en-US"/>
              <a:t>Process runs</a:t>
            </a:r>
          </a:p>
          <a:p>
            <a:pPr>
              <a:spcBef>
                <a:spcPct val="50000"/>
              </a:spcBef>
            </a:pPr>
            <a:r>
              <a:rPr lang="en-US">
                <a:solidFill>
                  <a:srgbClr val="FFFF00"/>
                </a:solidFill>
              </a:rPr>
              <a:t>8.</a:t>
            </a:r>
            <a:r>
              <a:rPr lang="en-US"/>
              <a:t>Process exits</a:t>
            </a:r>
          </a:p>
        </p:txBody>
      </p:sp>
      <p:sp>
        <p:nvSpPr>
          <p:cNvPr id="32791" name="Line 26"/>
          <p:cNvSpPr>
            <a:spLocks noChangeShapeType="1"/>
          </p:cNvSpPr>
          <p:nvPr/>
        </p:nvSpPr>
        <p:spPr bwMode="auto">
          <a:xfrm flipH="1">
            <a:off x="2590800" y="5867400"/>
            <a:ext cx="3657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2792" name="Text Box 27"/>
          <p:cNvSpPr txBox="1">
            <a:spLocks noChangeArrowheads="1"/>
          </p:cNvSpPr>
          <p:nvPr/>
        </p:nvSpPr>
        <p:spPr bwMode="auto">
          <a:xfrm>
            <a:off x="3200400" y="5943600"/>
            <a:ext cx="2133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a:spcBef>
                <a:spcPct val="50000"/>
              </a:spcBef>
            </a:pPr>
            <a:r>
              <a:rPr lang="en-US">
                <a:solidFill>
                  <a:srgbClr val="FFFF00"/>
                </a:solidFill>
              </a:rPr>
              <a:t>9.</a:t>
            </a:r>
            <a:r>
              <a:rPr lang="en-US"/>
              <a:t>Notify originator</a:t>
            </a:r>
          </a:p>
        </p:txBody>
      </p:sp>
      <p:sp>
        <p:nvSpPr>
          <p:cNvPr id="32793" name="TextBox 24"/>
          <p:cNvSpPr txBox="1">
            <a:spLocks noChangeArrowheads="1"/>
          </p:cNvSpPr>
          <p:nvPr/>
        </p:nvSpPr>
        <p:spPr bwMode="auto">
          <a:xfrm>
            <a:off x="838200" y="6477000"/>
            <a:ext cx="71628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algn="ctr"/>
            <a:r>
              <a:rPr lang="en-US"/>
              <a:t>Functioning of Registry based algorithm(server driven &amp; central registry)</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754" name="Rectangle 2"/>
          <p:cNvSpPr>
            <a:spLocks noGrp="1" noRot="1" noChangeArrowheads="1"/>
          </p:cNvSpPr>
          <p:nvPr>
            <p:ph type="title"/>
          </p:nvPr>
        </p:nvSpPr>
        <p:spPr/>
        <p:txBody>
          <a:bodyPr/>
          <a:lstStyle/>
          <a:p>
            <a:pPr algn="l" eaLnBrk="1" hangingPunct="1">
              <a:defRPr/>
            </a:pPr>
            <a:r>
              <a:rPr lang="en-US" sz="3200" smtClean="0"/>
              <a:t>The Workstation Model Continue……..</a:t>
            </a:r>
          </a:p>
        </p:txBody>
      </p:sp>
      <p:sp>
        <p:nvSpPr>
          <p:cNvPr id="74755" name="Rectangle 3"/>
          <p:cNvSpPr>
            <a:spLocks noGrp="1" noChangeArrowheads="1"/>
          </p:cNvSpPr>
          <p:nvPr>
            <p:ph type="body" idx="1"/>
          </p:nvPr>
        </p:nvSpPr>
        <p:spPr>
          <a:xfrm>
            <a:off x="457200" y="1600200"/>
            <a:ext cx="8229600" cy="5029200"/>
          </a:xfrm>
        </p:spPr>
        <p:txBody>
          <a:bodyPr/>
          <a:lstStyle/>
          <a:p>
            <a:pPr algn="just" eaLnBrk="1" hangingPunct="1">
              <a:buFont typeface="Wingdings" pitchFamily="2" charset="2"/>
              <a:buChar char="Ø"/>
              <a:defRPr/>
            </a:pPr>
            <a:r>
              <a:rPr lang="en-US" sz="2800" smtClean="0"/>
              <a:t>The other way to locate idle workstations is to use a client driven approach.</a:t>
            </a:r>
          </a:p>
          <a:p>
            <a:pPr algn="just" eaLnBrk="1" hangingPunct="1">
              <a:buFont typeface="Wingdings" pitchFamily="2" charset="2"/>
              <a:buChar char="Ø"/>
              <a:defRPr/>
            </a:pPr>
            <a:r>
              <a:rPr lang="en-US" sz="2800" smtClean="0"/>
              <a:t>When the particular workstation invokes remote, it broadcasts a request saying what program it wants to execute.</a:t>
            </a:r>
          </a:p>
          <a:p>
            <a:pPr algn="just" eaLnBrk="1" hangingPunct="1">
              <a:buFont typeface="Wingdings" pitchFamily="2" charset="2"/>
              <a:buChar char="Ø"/>
              <a:defRPr/>
            </a:pPr>
            <a:r>
              <a:rPr lang="en-US" sz="2800" smtClean="0"/>
              <a:t>How much memory will be needed, floating point is needed or note, and so on…..</a:t>
            </a:r>
          </a:p>
          <a:p>
            <a:pPr algn="just" eaLnBrk="1" hangingPunct="1">
              <a:buFont typeface="Wingdings" pitchFamily="2" charset="2"/>
              <a:buChar char="Ø"/>
              <a:defRPr/>
            </a:pPr>
            <a:r>
              <a:rPr lang="en-US" sz="2800" smtClean="0"/>
              <a:t>So idle workstations will send reply</a:t>
            </a:r>
          </a:p>
          <a:p>
            <a:pPr algn="just" eaLnBrk="1" hangingPunct="1">
              <a:buFont typeface="Wingdings" pitchFamily="2" charset="2"/>
              <a:buChar char="Ø"/>
              <a:defRPr/>
            </a:pPr>
            <a:r>
              <a:rPr lang="en-US" sz="2800" smtClean="0"/>
              <a:t>When reply comes back </a:t>
            </a:r>
            <a:r>
              <a:rPr lang="en-US" sz="2800" b="1" i="1" smtClean="0"/>
              <a:t>remote </a:t>
            </a:r>
            <a:r>
              <a:rPr lang="en-US" sz="2800" smtClean="0"/>
              <a:t>picks one of them and proceeds further means runs that process there.</a:t>
            </a:r>
          </a:p>
          <a:p>
            <a:pPr algn="just" eaLnBrk="1" hangingPunct="1">
              <a:buFont typeface="Wingdings" pitchFamily="2" charset="2"/>
              <a:buChar char="Ø"/>
              <a:defRPr/>
            </a:pPr>
            <a:endParaRPr lang="en-US" sz="2800" smtClean="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endParaRPr lang="en-US"/>
          </a:p>
        </p:txBody>
      </p:sp>
      <p:sp>
        <p:nvSpPr>
          <p:cNvPr id="3" name="Content Placeholder 2"/>
          <p:cNvSpPr>
            <a:spLocks noGrp="1"/>
          </p:cNvSpPr>
          <p:nvPr>
            <p:ph idx="1"/>
          </p:nvPr>
        </p:nvSpPr>
        <p:spPr/>
        <p:txBody>
          <a:bodyPr/>
          <a:lstStyle/>
          <a:p>
            <a:pPr>
              <a:buFont typeface="Wingdings" pitchFamily="2" charset="2"/>
              <a:buChar char="Ø"/>
              <a:defRPr/>
            </a:pPr>
            <a:r>
              <a:rPr lang="en-US" sz="2800" dirty="0" smtClean="0"/>
              <a:t>So in client driven approach registry is not maintained at all. </a:t>
            </a:r>
            <a:endParaRPr lang="en-US" sz="28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457200" y="304800"/>
            <a:ext cx="8305800" cy="1066800"/>
          </a:xfrm>
        </p:spPr>
        <p:txBody>
          <a:bodyPr/>
          <a:lstStyle/>
          <a:p>
            <a:pPr algn="l" eaLnBrk="1" hangingPunct="1">
              <a:defRPr/>
            </a:pPr>
            <a:r>
              <a:rPr lang="en-US" sz="3200" smtClean="0"/>
              <a:t>The Processor Pool Model</a:t>
            </a:r>
          </a:p>
        </p:txBody>
      </p:sp>
      <p:sp>
        <p:nvSpPr>
          <p:cNvPr id="2051" name="Rectangle 3"/>
          <p:cNvSpPr>
            <a:spLocks noGrp="1" noChangeArrowheads="1"/>
          </p:cNvSpPr>
          <p:nvPr>
            <p:ph type="subTitle" idx="1"/>
          </p:nvPr>
        </p:nvSpPr>
        <p:spPr>
          <a:xfrm>
            <a:off x="457200" y="1752600"/>
            <a:ext cx="8305800" cy="4648200"/>
          </a:xfrm>
        </p:spPr>
        <p:txBody>
          <a:bodyPr/>
          <a:lstStyle/>
          <a:p>
            <a:pPr algn="just" eaLnBrk="1" hangingPunct="1">
              <a:buFont typeface="Wingdings" pitchFamily="2" charset="2"/>
              <a:buChar char="Ø"/>
              <a:defRPr/>
            </a:pPr>
            <a:r>
              <a:rPr lang="en-US" sz="2800" smtClean="0"/>
              <a:t> Although using idle workstations adds a little computing power to the system, it does not address a more fundamental issue : </a:t>
            </a:r>
          </a:p>
          <a:p>
            <a:pPr algn="just" eaLnBrk="1" hangingPunct="1">
              <a:buFont typeface="Wingdings" pitchFamily="2" charset="2"/>
              <a:buChar char="Ø"/>
              <a:defRPr/>
            </a:pPr>
            <a:r>
              <a:rPr lang="en-US" sz="2800" smtClean="0"/>
              <a:t> what happens when it is feasible to provide 10 or 100 times as many CPUs as there are active users? So…..</a:t>
            </a:r>
          </a:p>
          <a:p>
            <a:pPr algn="just" eaLnBrk="1" hangingPunct="1">
              <a:buFont typeface="Wingdings" pitchFamily="2" charset="2"/>
              <a:buChar char="Ø"/>
              <a:defRPr/>
            </a:pPr>
            <a:r>
              <a:rPr lang="en-US" sz="2800" smtClean="0"/>
              <a:t> An alternative approach is to construct a </a:t>
            </a:r>
            <a:r>
              <a:rPr lang="en-US" sz="2800" smtClean="0">
                <a:solidFill>
                  <a:srgbClr val="FFFF00"/>
                </a:solidFill>
              </a:rPr>
              <a:t>processor pool </a:t>
            </a:r>
            <a:r>
              <a:rPr lang="en-US" sz="2800" smtClean="0"/>
              <a:t>, rack full of CPUs in the machine room, which can be dynamically allocated to users on demand. This approach is shown in next slide.</a:t>
            </a:r>
            <a:endParaRPr lang="en-US" sz="2800" smtClean="0">
              <a:solidFill>
                <a:srgbClr val="FFFF00"/>
              </a:solidFill>
            </a:endParaRP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866" name="Rectangle 2"/>
          <p:cNvSpPr>
            <a:spLocks noGrp="1" noRot="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3200" smtClean="0">
                <a:effectLst/>
              </a:rPr>
              <a:t>A system based on the processor pool model</a:t>
            </a:r>
          </a:p>
        </p:txBody>
      </p:sp>
      <p:sp>
        <p:nvSpPr>
          <p:cNvPr id="36867" name="Rectangle 3"/>
          <p:cNvSpPr>
            <a:spLocks noGrp="1" noChangeArrowheads="1"/>
          </p:cNvSpPr>
          <p:nvPr>
            <p:ph type="body" idx="4294967295"/>
          </p:nvPr>
        </p:nvSpPr>
        <p:spPr>
          <a:xfrm>
            <a:off x="152400" y="1295400"/>
            <a:ext cx="8915400" cy="5181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Wingdings" pitchFamily="2" charset="2"/>
              <a:buNone/>
            </a:pPr>
            <a:endParaRPr lang="en-US" sz="2800" smtClean="0">
              <a:effectLst/>
            </a:endParaRPr>
          </a:p>
        </p:txBody>
      </p:sp>
      <p:sp>
        <p:nvSpPr>
          <p:cNvPr id="36868" name="Line 4"/>
          <p:cNvSpPr>
            <a:spLocks noChangeShapeType="1"/>
          </p:cNvSpPr>
          <p:nvPr/>
        </p:nvSpPr>
        <p:spPr bwMode="auto">
          <a:xfrm>
            <a:off x="0" y="5715000"/>
            <a:ext cx="8839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69" name="Line 6"/>
          <p:cNvSpPr>
            <a:spLocks noChangeShapeType="1"/>
          </p:cNvSpPr>
          <p:nvPr/>
        </p:nvSpPr>
        <p:spPr bwMode="auto">
          <a:xfrm>
            <a:off x="609600" y="4495800"/>
            <a:ext cx="0" cy="1219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70" name="Line 7"/>
          <p:cNvSpPr>
            <a:spLocks noChangeShapeType="1"/>
          </p:cNvSpPr>
          <p:nvPr/>
        </p:nvSpPr>
        <p:spPr bwMode="auto">
          <a:xfrm>
            <a:off x="2209800" y="4495800"/>
            <a:ext cx="0" cy="1219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71" name="Line 8"/>
          <p:cNvSpPr>
            <a:spLocks noChangeShapeType="1"/>
          </p:cNvSpPr>
          <p:nvPr/>
        </p:nvSpPr>
        <p:spPr bwMode="auto">
          <a:xfrm>
            <a:off x="3581400" y="4495800"/>
            <a:ext cx="0" cy="1219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72" name="Line 10"/>
          <p:cNvSpPr>
            <a:spLocks noChangeShapeType="1"/>
          </p:cNvSpPr>
          <p:nvPr/>
        </p:nvSpPr>
        <p:spPr bwMode="auto">
          <a:xfrm>
            <a:off x="5867400" y="4800600"/>
            <a:ext cx="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73" name="Text Box 11"/>
          <p:cNvSpPr txBox="1">
            <a:spLocks noChangeArrowheads="1"/>
          </p:cNvSpPr>
          <p:nvPr/>
        </p:nvSpPr>
        <p:spPr bwMode="auto">
          <a:xfrm>
            <a:off x="4953000" y="1905000"/>
            <a:ext cx="1676400" cy="2819400"/>
          </a:xfrm>
          <a:prstGeom prst="rect">
            <a:avLst/>
          </a:prstGeom>
          <a:noFill/>
          <a:ln w="2540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algn="ctr">
              <a:spcBef>
                <a:spcPct val="50000"/>
              </a:spcBef>
            </a:pPr>
            <a:endParaRPr lang="en-US" sz="2400" b="1"/>
          </a:p>
          <a:p>
            <a:pPr algn="ctr">
              <a:spcBef>
                <a:spcPct val="50000"/>
              </a:spcBef>
            </a:pPr>
            <a:r>
              <a:rPr lang="en-US" sz="2400" b="1"/>
              <a:t>Processor pool</a:t>
            </a:r>
          </a:p>
        </p:txBody>
      </p:sp>
      <p:sp>
        <p:nvSpPr>
          <p:cNvPr id="36874" name="Line 12"/>
          <p:cNvSpPr>
            <a:spLocks noChangeShapeType="1"/>
          </p:cNvSpPr>
          <p:nvPr/>
        </p:nvSpPr>
        <p:spPr bwMode="auto">
          <a:xfrm>
            <a:off x="7924800" y="4724400"/>
            <a:ext cx="0" cy="990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75" name="Text Box 13"/>
          <p:cNvSpPr txBox="1">
            <a:spLocks noChangeArrowheads="1"/>
          </p:cNvSpPr>
          <p:nvPr/>
        </p:nvSpPr>
        <p:spPr bwMode="auto">
          <a:xfrm>
            <a:off x="7239000" y="1905000"/>
            <a:ext cx="1447800" cy="274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a:spcBef>
                <a:spcPct val="50000"/>
              </a:spcBef>
            </a:pPr>
            <a:endParaRPr lang="en-US"/>
          </a:p>
        </p:txBody>
      </p:sp>
      <p:sp>
        <p:nvSpPr>
          <p:cNvPr id="36876" name="Text Box 14"/>
          <p:cNvSpPr txBox="1">
            <a:spLocks noChangeArrowheads="1"/>
          </p:cNvSpPr>
          <p:nvPr/>
        </p:nvSpPr>
        <p:spPr bwMode="auto">
          <a:xfrm>
            <a:off x="7162800" y="1905000"/>
            <a:ext cx="1490663" cy="2741613"/>
          </a:xfrm>
          <a:prstGeom prst="rect">
            <a:avLst/>
          </a:prstGeom>
          <a:noFill/>
          <a:ln w="2540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r>
              <a:rPr lang="en-US" sz="2400"/>
              <a:t>File server</a:t>
            </a:r>
          </a:p>
        </p:txBody>
      </p:sp>
      <p:sp>
        <p:nvSpPr>
          <p:cNvPr id="36877" name="Text Box 15"/>
          <p:cNvSpPr txBox="1">
            <a:spLocks noChangeArrowheads="1"/>
          </p:cNvSpPr>
          <p:nvPr/>
        </p:nvSpPr>
        <p:spPr bwMode="auto">
          <a:xfrm>
            <a:off x="152400" y="2590800"/>
            <a:ext cx="1219200" cy="1828800"/>
          </a:xfrm>
          <a:prstGeom prst="rect">
            <a:avLst/>
          </a:prstGeom>
          <a:noFill/>
          <a:ln w="2540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a:spcBef>
                <a:spcPct val="50000"/>
              </a:spcBef>
            </a:pPr>
            <a:r>
              <a:rPr lang="en-US"/>
              <a:t>X teminal</a:t>
            </a:r>
          </a:p>
        </p:txBody>
      </p:sp>
      <p:sp>
        <p:nvSpPr>
          <p:cNvPr id="36878" name="Text Box 18"/>
          <p:cNvSpPr txBox="1">
            <a:spLocks noChangeArrowheads="1"/>
          </p:cNvSpPr>
          <p:nvPr/>
        </p:nvSpPr>
        <p:spPr bwMode="auto">
          <a:xfrm>
            <a:off x="1524000" y="2667000"/>
            <a:ext cx="1371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a:spcBef>
                <a:spcPct val="50000"/>
              </a:spcBef>
            </a:pPr>
            <a:endParaRPr lang="en-US"/>
          </a:p>
        </p:txBody>
      </p:sp>
      <p:sp>
        <p:nvSpPr>
          <p:cNvPr id="36879" name="Text Box 19"/>
          <p:cNvSpPr txBox="1">
            <a:spLocks noChangeArrowheads="1"/>
          </p:cNvSpPr>
          <p:nvPr/>
        </p:nvSpPr>
        <p:spPr bwMode="auto">
          <a:xfrm>
            <a:off x="1676400" y="2590800"/>
            <a:ext cx="1143000" cy="1828800"/>
          </a:xfrm>
          <a:prstGeom prst="rect">
            <a:avLst/>
          </a:prstGeom>
          <a:noFill/>
          <a:ln w="2540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a:spcBef>
                <a:spcPct val="50000"/>
              </a:spcBef>
            </a:pPr>
            <a:r>
              <a:rPr lang="en-US"/>
              <a:t>X teminal</a:t>
            </a:r>
          </a:p>
        </p:txBody>
      </p:sp>
      <p:sp>
        <p:nvSpPr>
          <p:cNvPr id="36880" name="Text Box 20"/>
          <p:cNvSpPr txBox="1">
            <a:spLocks noChangeArrowheads="1"/>
          </p:cNvSpPr>
          <p:nvPr/>
        </p:nvSpPr>
        <p:spPr bwMode="auto">
          <a:xfrm>
            <a:off x="3124200" y="2590800"/>
            <a:ext cx="1295400" cy="1828800"/>
          </a:xfrm>
          <a:prstGeom prst="rect">
            <a:avLst/>
          </a:prstGeom>
          <a:noFill/>
          <a:ln w="2540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Garamond" pitchFamily="18" charset="0"/>
              </a:defRPr>
            </a:lvl1pPr>
            <a:lvl2pPr marL="742950" indent="-285750">
              <a:defRPr>
                <a:solidFill>
                  <a:schemeClr val="tx1"/>
                </a:solidFill>
                <a:latin typeface="Garamond" pitchFamily="18" charset="0"/>
              </a:defRPr>
            </a:lvl2pPr>
            <a:lvl3pPr marL="1143000" indent="-228600">
              <a:defRPr>
                <a:solidFill>
                  <a:schemeClr val="tx1"/>
                </a:solidFill>
                <a:latin typeface="Garamond" pitchFamily="18" charset="0"/>
              </a:defRPr>
            </a:lvl3pPr>
            <a:lvl4pPr marL="1600200" indent="-228600">
              <a:defRPr>
                <a:solidFill>
                  <a:schemeClr val="tx1"/>
                </a:solidFill>
                <a:latin typeface="Garamond" pitchFamily="18" charset="0"/>
              </a:defRPr>
            </a:lvl4pPr>
            <a:lvl5pPr marL="2057400" indent="-228600">
              <a:defRPr>
                <a:solidFill>
                  <a:schemeClr val="tx1"/>
                </a:solidFill>
                <a:latin typeface="Garamond" pitchFamily="18" charset="0"/>
              </a:defRPr>
            </a:lvl5pPr>
            <a:lvl6pPr marL="2514600" indent="-228600" eaLnBrk="0" fontAlgn="base" hangingPunct="0">
              <a:spcBef>
                <a:spcPct val="0"/>
              </a:spcBef>
              <a:spcAft>
                <a:spcPct val="0"/>
              </a:spcAft>
              <a:defRPr>
                <a:solidFill>
                  <a:schemeClr val="tx1"/>
                </a:solidFill>
                <a:latin typeface="Garamond" pitchFamily="18" charset="0"/>
              </a:defRPr>
            </a:lvl6pPr>
            <a:lvl7pPr marL="2971800" indent="-228600" eaLnBrk="0" fontAlgn="base" hangingPunct="0">
              <a:spcBef>
                <a:spcPct val="0"/>
              </a:spcBef>
              <a:spcAft>
                <a:spcPct val="0"/>
              </a:spcAft>
              <a:defRPr>
                <a:solidFill>
                  <a:schemeClr val="tx1"/>
                </a:solidFill>
                <a:latin typeface="Garamond" pitchFamily="18" charset="0"/>
              </a:defRPr>
            </a:lvl7pPr>
            <a:lvl8pPr marL="3429000" indent="-228600" eaLnBrk="0" fontAlgn="base" hangingPunct="0">
              <a:spcBef>
                <a:spcPct val="0"/>
              </a:spcBef>
              <a:spcAft>
                <a:spcPct val="0"/>
              </a:spcAft>
              <a:defRPr>
                <a:solidFill>
                  <a:schemeClr val="tx1"/>
                </a:solidFill>
                <a:latin typeface="Garamond" pitchFamily="18" charset="0"/>
              </a:defRPr>
            </a:lvl8pPr>
            <a:lvl9pPr marL="3886200" indent="-228600" eaLnBrk="0" fontAlgn="base" hangingPunct="0">
              <a:spcBef>
                <a:spcPct val="0"/>
              </a:spcBef>
              <a:spcAft>
                <a:spcPct val="0"/>
              </a:spcAft>
              <a:defRPr>
                <a:solidFill>
                  <a:schemeClr val="tx1"/>
                </a:solidFill>
                <a:latin typeface="Garamond" pitchFamily="18" charset="0"/>
              </a:defRPr>
            </a:lvl9pPr>
          </a:lstStyle>
          <a:p>
            <a:pPr>
              <a:spcBef>
                <a:spcPct val="50000"/>
              </a:spcBef>
            </a:pPr>
            <a:r>
              <a:rPr lang="en-US"/>
              <a:t>X terminal</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298" name="Rectangle 2"/>
          <p:cNvSpPr>
            <a:spLocks noGrp="1" noRot="1" noChangeArrowheads="1"/>
          </p:cNvSpPr>
          <p:nvPr>
            <p:ph type="title"/>
          </p:nvPr>
        </p:nvSpPr>
        <p:spPr/>
        <p:txBody>
          <a:bodyPr/>
          <a:lstStyle/>
          <a:p>
            <a:pPr algn="l" eaLnBrk="1" hangingPunct="1">
              <a:defRPr/>
            </a:pPr>
            <a:r>
              <a:rPr lang="en-US" sz="3200" smtClean="0"/>
              <a:t>The Processor Pool Model continue…….</a:t>
            </a:r>
          </a:p>
        </p:txBody>
      </p:sp>
      <p:sp>
        <p:nvSpPr>
          <p:cNvPr id="55299" name="Rectangle 3"/>
          <p:cNvSpPr>
            <a:spLocks noGrp="1" noChangeArrowheads="1"/>
          </p:cNvSpPr>
          <p:nvPr>
            <p:ph type="body" idx="1"/>
          </p:nvPr>
        </p:nvSpPr>
        <p:spPr/>
        <p:txBody>
          <a:bodyPr/>
          <a:lstStyle/>
          <a:p>
            <a:pPr algn="just" eaLnBrk="1" hangingPunct="1">
              <a:lnSpc>
                <a:spcPct val="80000"/>
              </a:lnSpc>
              <a:buFont typeface="Wingdings" pitchFamily="2" charset="2"/>
              <a:buChar char="Ø"/>
              <a:defRPr/>
            </a:pPr>
            <a:r>
              <a:rPr lang="en-US" sz="2000" smtClean="0"/>
              <a:t> </a:t>
            </a:r>
            <a:r>
              <a:rPr lang="en-US" sz="2800" smtClean="0"/>
              <a:t>Instead of giving users personal workstations, in this model they are given high-performance graphics terminals.</a:t>
            </a:r>
          </a:p>
          <a:p>
            <a:pPr algn="just" eaLnBrk="1" hangingPunct="1">
              <a:lnSpc>
                <a:spcPct val="80000"/>
              </a:lnSpc>
              <a:buFont typeface="Wingdings" pitchFamily="2" charset="2"/>
              <a:buChar char="Ø"/>
              <a:defRPr/>
            </a:pPr>
            <a:r>
              <a:rPr lang="en-US" sz="2800" smtClean="0"/>
              <a:t> This idea is based on the observation that what many user want is a high-quality graphical interface and good performance.</a:t>
            </a:r>
          </a:p>
          <a:p>
            <a:pPr algn="just" eaLnBrk="1" hangingPunct="1">
              <a:lnSpc>
                <a:spcPct val="80000"/>
              </a:lnSpc>
              <a:buFont typeface="Wingdings" pitchFamily="2" charset="2"/>
              <a:buChar char="Ø"/>
              <a:defRPr/>
            </a:pPr>
            <a:r>
              <a:rPr lang="en-US" sz="2800" smtClean="0"/>
              <a:t> The motivation for the processor pool idea comes  from taking the diskless workstation idea a step further.</a:t>
            </a:r>
          </a:p>
          <a:p>
            <a:pPr algn="just" eaLnBrk="1" hangingPunct="1">
              <a:lnSpc>
                <a:spcPct val="80000"/>
              </a:lnSpc>
              <a:buFont typeface="Wingdings" pitchFamily="2" charset="2"/>
              <a:buChar char="Ø"/>
              <a:defRPr/>
            </a:pPr>
            <a:r>
              <a:rPr lang="en-US" sz="2400" smtClean="0"/>
              <a:t> </a:t>
            </a:r>
            <a:r>
              <a:rPr lang="en-US" sz="2800" smtClean="0">
                <a:solidFill>
                  <a:srgbClr val="FFFF00"/>
                </a:solidFill>
              </a:rPr>
              <a:t>If the file system can be centralized in a small number of file servers to gain economic gain, it should be possible</a:t>
            </a:r>
            <a:r>
              <a:rPr lang="en-US" sz="2400" smtClean="0">
                <a:solidFill>
                  <a:srgbClr val="FFFF00"/>
                </a:solidFill>
              </a:rPr>
              <a:t>  </a:t>
            </a:r>
            <a:r>
              <a:rPr lang="en-US" sz="2800" smtClean="0">
                <a:solidFill>
                  <a:srgbClr val="FFFF00"/>
                </a:solidFill>
              </a:rPr>
              <a:t>to do the same for compute servers</a:t>
            </a:r>
            <a:r>
              <a:rPr lang="en-US" sz="2400" smtClean="0">
                <a:solidFill>
                  <a:srgbClr val="FFFF00"/>
                </a:solidFill>
              </a:rPr>
              <a:t> . </a:t>
            </a:r>
          </a:p>
          <a:p>
            <a:pPr algn="just" eaLnBrk="1" hangingPunct="1">
              <a:lnSpc>
                <a:spcPct val="80000"/>
              </a:lnSpc>
              <a:buFont typeface="Wingdings" pitchFamily="2" charset="2"/>
              <a:buNone/>
              <a:defRPr/>
            </a:pPr>
            <a:r>
              <a:rPr lang="en-US" sz="2400" smtClean="0"/>
              <a:t>  </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346" name="Rectangle 2"/>
          <p:cNvSpPr>
            <a:spLocks noGrp="1" noRot="1" noChangeArrowheads="1"/>
          </p:cNvSpPr>
          <p:nvPr>
            <p:ph type="title"/>
          </p:nvPr>
        </p:nvSpPr>
        <p:spPr/>
        <p:txBody>
          <a:bodyPr/>
          <a:lstStyle/>
          <a:p>
            <a:pPr algn="l" eaLnBrk="1" hangingPunct="1">
              <a:defRPr/>
            </a:pPr>
            <a:r>
              <a:rPr lang="en-US" sz="3200" smtClean="0"/>
              <a:t>The Processor Pool Model continue…….</a:t>
            </a:r>
          </a:p>
        </p:txBody>
      </p:sp>
      <p:sp>
        <p:nvSpPr>
          <p:cNvPr id="57347" name="Rectangle 3"/>
          <p:cNvSpPr>
            <a:spLocks noGrp="1" noChangeArrowheads="1"/>
          </p:cNvSpPr>
          <p:nvPr>
            <p:ph type="body" idx="1"/>
          </p:nvPr>
        </p:nvSpPr>
        <p:spPr>
          <a:xfrm>
            <a:off x="457200" y="1600200"/>
            <a:ext cx="8229600" cy="5029200"/>
          </a:xfrm>
        </p:spPr>
        <p:txBody>
          <a:bodyPr/>
          <a:lstStyle/>
          <a:p>
            <a:pPr algn="just" eaLnBrk="1" hangingPunct="1">
              <a:lnSpc>
                <a:spcPct val="90000"/>
              </a:lnSpc>
              <a:buFont typeface="Wingdings" pitchFamily="2" charset="2"/>
              <a:buChar char="Ø"/>
              <a:defRPr/>
            </a:pPr>
            <a:r>
              <a:rPr lang="en-US" sz="2800" smtClean="0"/>
              <a:t> </a:t>
            </a:r>
            <a:r>
              <a:rPr lang="en-US" sz="2800" smtClean="0">
                <a:solidFill>
                  <a:srgbClr val="FFFF00"/>
                </a:solidFill>
              </a:rPr>
              <a:t>By putting all the CPUs in big rack in the machine room, power supply and other packaging cost can be reduced</a:t>
            </a:r>
            <a:r>
              <a:rPr lang="en-US" sz="2800" smtClean="0"/>
              <a:t>, giving more amount of power for the given amount of money.</a:t>
            </a:r>
          </a:p>
          <a:p>
            <a:pPr algn="just" eaLnBrk="1" hangingPunct="1">
              <a:lnSpc>
                <a:spcPct val="90000"/>
              </a:lnSpc>
              <a:buFont typeface="Wingdings" pitchFamily="2" charset="2"/>
              <a:buChar char="Ø"/>
              <a:defRPr/>
            </a:pPr>
            <a:r>
              <a:rPr lang="en-US" sz="2800" smtClean="0"/>
              <a:t> </a:t>
            </a:r>
            <a:r>
              <a:rPr lang="en-US" sz="2800" smtClean="0">
                <a:solidFill>
                  <a:srgbClr val="FFFF00"/>
                </a:solidFill>
              </a:rPr>
              <a:t>The model also allows for easy incremental growth.</a:t>
            </a:r>
          </a:p>
          <a:p>
            <a:pPr algn="just" eaLnBrk="1" hangingPunct="1">
              <a:lnSpc>
                <a:spcPct val="90000"/>
              </a:lnSpc>
              <a:buFont typeface="Wingdings" pitchFamily="2" charset="2"/>
              <a:buChar char="Ø"/>
              <a:defRPr/>
            </a:pPr>
            <a:r>
              <a:rPr lang="en-US" sz="2800" smtClean="0"/>
              <a:t> If computing load increases by 10 percent then u can buy 10 percent more processing power to the processor pool.</a:t>
            </a:r>
          </a:p>
          <a:p>
            <a:pPr algn="just" eaLnBrk="1" hangingPunct="1">
              <a:lnSpc>
                <a:spcPct val="90000"/>
              </a:lnSpc>
              <a:buFont typeface="Wingdings" pitchFamily="2" charset="2"/>
              <a:buChar char="Ø"/>
              <a:defRPr/>
            </a:pPr>
            <a:r>
              <a:rPr lang="en-US" sz="2800" smtClean="0"/>
              <a:t> Actually, In effect we are converting all the computing power into </a:t>
            </a:r>
            <a:r>
              <a:rPr lang="en-US" sz="2800" smtClean="0">
                <a:solidFill>
                  <a:srgbClr val="FFFF00"/>
                </a:solidFill>
              </a:rPr>
              <a:t>“idle workstations”</a:t>
            </a:r>
            <a:r>
              <a:rPr lang="en-US" sz="2800" smtClean="0"/>
              <a:t>  that can be accessed dynamically.</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394" name="Rectangle 2"/>
          <p:cNvSpPr>
            <a:spLocks noGrp="1" noRot="1" noChangeArrowheads="1"/>
          </p:cNvSpPr>
          <p:nvPr>
            <p:ph type="title"/>
          </p:nvPr>
        </p:nvSpPr>
        <p:spPr/>
        <p:txBody>
          <a:bodyPr/>
          <a:lstStyle/>
          <a:p>
            <a:pPr algn="l" eaLnBrk="1" hangingPunct="1">
              <a:defRPr/>
            </a:pPr>
            <a:r>
              <a:rPr lang="en-US" sz="3200" smtClean="0"/>
              <a:t>The Processor Pool Model continue…….</a:t>
            </a:r>
          </a:p>
        </p:txBody>
      </p:sp>
      <p:sp>
        <p:nvSpPr>
          <p:cNvPr id="59395" name="Rectangle 3"/>
          <p:cNvSpPr>
            <a:spLocks noGrp="1" noChangeArrowheads="1"/>
          </p:cNvSpPr>
          <p:nvPr>
            <p:ph type="body" idx="1"/>
          </p:nvPr>
        </p:nvSpPr>
        <p:spPr/>
        <p:txBody>
          <a:bodyPr/>
          <a:lstStyle/>
          <a:p>
            <a:pPr algn="just" eaLnBrk="1" hangingPunct="1">
              <a:buFont typeface="Wingdings" pitchFamily="2" charset="2"/>
              <a:buChar char="Ø"/>
              <a:defRPr/>
            </a:pPr>
            <a:r>
              <a:rPr lang="en-US" sz="2800" smtClean="0"/>
              <a:t> Users can be assigned as many CPUs they need for short periods. After which they are returned to the pool so that other users can have them.</a:t>
            </a:r>
          </a:p>
          <a:p>
            <a:pPr algn="just" eaLnBrk="1" hangingPunct="1">
              <a:buFont typeface="Wingdings" pitchFamily="2" charset="2"/>
              <a:buChar char="Ø"/>
              <a:defRPr/>
            </a:pPr>
            <a:r>
              <a:rPr lang="en-US" sz="2800" smtClean="0"/>
              <a:t> </a:t>
            </a:r>
            <a:r>
              <a:rPr lang="en-US" sz="2800" smtClean="0">
                <a:solidFill>
                  <a:srgbClr val="FFFF00"/>
                </a:solidFill>
              </a:rPr>
              <a:t>There is no concept of ownership here: all processors belong equally to everyone.</a:t>
            </a:r>
          </a:p>
          <a:p>
            <a:pPr algn="just" eaLnBrk="1" hangingPunct="1">
              <a:buFont typeface="Wingdings" pitchFamily="2" charset="2"/>
              <a:buChar char="Ø"/>
              <a:defRPr/>
            </a:pPr>
            <a:r>
              <a:rPr lang="en-US" sz="2800" smtClean="0"/>
              <a:t> The biggest argument for centralizing the computing power comes from queuing theory.</a:t>
            </a:r>
          </a:p>
          <a:p>
            <a:pPr algn="just" eaLnBrk="1" hangingPunct="1">
              <a:buFont typeface="Wingdings" pitchFamily="2" charset="2"/>
              <a:buChar char="Ø"/>
              <a:defRPr/>
            </a:pPr>
            <a:r>
              <a:rPr lang="en-US" sz="2800" smtClean="0"/>
              <a:t>Let us call the </a:t>
            </a:r>
            <a:r>
              <a:rPr lang="en-US" sz="2800" smtClean="0">
                <a:solidFill>
                  <a:srgbClr val="FFFF00"/>
                </a:solidFill>
              </a:rPr>
              <a:t>total input rate </a:t>
            </a:r>
            <a:r>
              <a:rPr lang="el-GR" sz="2800" smtClean="0">
                <a:solidFill>
                  <a:srgbClr val="FFFF00"/>
                </a:solidFill>
              </a:rPr>
              <a:t>λ</a:t>
            </a:r>
            <a:r>
              <a:rPr lang="en-US" sz="2800" smtClean="0">
                <a:solidFill>
                  <a:srgbClr val="FFFF00"/>
                </a:solidFill>
              </a:rPr>
              <a:t> per second</a:t>
            </a:r>
            <a:r>
              <a:rPr lang="en-US" sz="2800" smtClean="0"/>
              <a:t>, From all the users combined.</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42" name="Rectangle 2"/>
          <p:cNvSpPr>
            <a:spLocks noGrp="1" noRot="1" noChangeArrowheads="1"/>
          </p:cNvSpPr>
          <p:nvPr>
            <p:ph type="title"/>
          </p:nvPr>
        </p:nvSpPr>
        <p:spPr/>
        <p:txBody>
          <a:bodyPr/>
          <a:lstStyle/>
          <a:p>
            <a:pPr algn="l" eaLnBrk="1" hangingPunct="1">
              <a:defRPr/>
            </a:pPr>
            <a:r>
              <a:rPr lang="en-US" sz="3200" smtClean="0"/>
              <a:t>The Processor Pool Model continue…….</a:t>
            </a:r>
          </a:p>
        </p:txBody>
      </p:sp>
      <p:sp>
        <p:nvSpPr>
          <p:cNvPr id="61443" name="Rectangle 3"/>
          <p:cNvSpPr>
            <a:spLocks noGrp="1" noChangeArrowheads="1"/>
          </p:cNvSpPr>
          <p:nvPr>
            <p:ph type="body" idx="1"/>
          </p:nvPr>
        </p:nvSpPr>
        <p:spPr>
          <a:xfrm>
            <a:off x="457200" y="1600200"/>
            <a:ext cx="8229600" cy="5029200"/>
          </a:xfrm>
        </p:spPr>
        <p:txBody>
          <a:bodyPr/>
          <a:lstStyle/>
          <a:p>
            <a:pPr algn="just" eaLnBrk="1" hangingPunct="1">
              <a:buFont typeface="Wingdings" pitchFamily="2" charset="2"/>
              <a:buChar char="Ø"/>
              <a:defRPr/>
            </a:pPr>
            <a:r>
              <a:rPr lang="en-US" sz="2800" smtClean="0"/>
              <a:t> Let us call the </a:t>
            </a:r>
            <a:r>
              <a:rPr lang="en-US" sz="2800" smtClean="0">
                <a:solidFill>
                  <a:srgbClr val="FFFF00"/>
                </a:solidFill>
              </a:rPr>
              <a:t>rate at which the server can process requests </a:t>
            </a:r>
            <a:r>
              <a:rPr lang="el-GR" sz="2800" smtClean="0">
                <a:solidFill>
                  <a:srgbClr val="FFFF00"/>
                </a:solidFill>
              </a:rPr>
              <a:t>μ</a:t>
            </a:r>
            <a:r>
              <a:rPr lang="en-US" sz="2800" smtClean="0">
                <a:solidFill>
                  <a:srgbClr val="FFFF00"/>
                </a:solidFill>
              </a:rPr>
              <a:t> per second</a:t>
            </a:r>
            <a:r>
              <a:rPr lang="en-US" sz="2800" smtClean="0"/>
              <a:t>.</a:t>
            </a:r>
          </a:p>
          <a:p>
            <a:pPr algn="just" eaLnBrk="1" hangingPunct="1">
              <a:buFont typeface="Wingdings" pitchFamily="2" charset="2"/>
              <a:buChar char="Ø"/>
              <a:defRPr/>
            </a:pPr>
            <a:r>
              <a:rPr lang="en-US" sz="2800" smtClean="0"/>
              <a:t> For stable operation we must have </a:t>
            </a:r>
            <a:r>
              <a:rPr lang="el-GR" sz="2800" smtClean="0">
                <a:solidFill>
                  <a:srgbClr val="FFFF00"/>
                </a:solidFill>
              </a:rPr>
              <a:t>μ</a:t>
            </a:r>
            <a:r>
              <a:rPr lang="en-US" sz="2800" smtClean="0">
                <a:solidFill>
                  <a:srgbClr val="FFFF00"/>
                </a:solidFill>
              </a:rPr>
              <a:t> &gt; </a:t>
            </a:r>
            <a:r>
              <a:rPr lang="el-GR" sz="2800" smtClean="0">
                <a:solidFill>
                  <a:srgbClr val="FFFF00"/>
                </a:solidFill>
              </a:rPr>
              <a:t>λ</a:t>
            </a:r>
            <a:r>
              <a:rPr lang="en-US" sz="2800" smtClean="0">
                <a:solidFill>
                  <a:srgbClr val="FFFF00"/>
                </a:solidFill>
              </a:rPr>
              <a:t>.</a:t>
            </a:r>
          </a:p>
          <a:p>
            <a:pPr algn="just" eaLnBrk="1" hangingPunct="1">
              <a:buFont typeface="Wingdings" pitchFamily="2" charset="2"/>
              <a:buChar char="Ø"/>
              <a:defRPr/>
            </a:pPr>
            <a:r>
              <a:rPr lang="en-US" sz="2800" smtClean="0"/>
              <a:t> If </a:t>
            </a:r>
            <a:r>
              <a:rPr lang="en-US" sz="2800" smtClean="0">
                <a:solidFill>
                  <a:srgbClr val="FFFF00"/>
                </a:solidFill>
              </a:rPr>
              <a:t>server can handle</a:t>
            </a:r>
            <a:r>
              <a:rPr lang="en-US" sz="2800" smtClean="0"/>
              <a:t> 100 requests/sec, but </a:t>
            </a:r>
            <a:r>
              <a:rPr lang="en-US" sz="2800" smtClean="0">
                <a:solidFill>
                  <a:srgbClr val="FFFF00"/>
                </a:solidFill>
              </a:rPr>
              <a:t>the user continuously generate</a:t>
            </a:r>
            <a:r>
              <a:rPr lang="en-US" sz="2800" smtClean="0"/>
              <a:t> 110 requests/sec, the queue will greatly increased…</a:t>
            </a:r>
            <a:r>
              <a:rPr lang="en-US" sz="2800" smtClean="0">
                <a:solidFill>
                  <a:srgbClr val="FFFF00"/>
                </a:solidFill>
              </a:rPr>
              <a:t> which is obviously understandable.</a:t>
            </a:r>
          </a:p>
          <a:p>
            <a:pPr algn="just" eaLnBrk="1" hangingPunct="1">
              <a:buFont typeface="Wingdings" pitchFamily="2" charset="2"/>
              <a:buChar char="Ø"/>
              <a:defRPr/>
            </a:pPr>
            <a:r>
              <a:rPr lang="en-US" sz="2800" smtClean="0"/>
              <a:t> It can be proven that the mean time between issuing a request and getting a complete response, </a:t>
            </a:r>
            <a:r>
              <a:rPr lang="en-US" sz="2800" i="1" smtClean="0">
                <a:solidFill>
                  <a:srgbClr val="FFFF00"/>
                </a:solidFill>
              </a:rPr>
              <a:t>T </a:t>
            </a:r>
            <a:r>
              <a:rPr lang="en-US" sz="2800" smtClean="0"/>
              <a:t>, is related to  </a:t>
            </a:r>
            <a:r>
              <a:rPr lang="en-US" sz="2800" smtClean="0">
                <a:solidFill>
                  <a:srgbClr val="FFFF00"/>
                </a:solidFill>
              </a:rPr>
              <a:t> </a:t>
            </a:r>
            <a:r>
              <a:rPr lang="el-GR" sz="2800" smtClean="0">
                <a:solidFill>
                  <a:srgbClr val="FFFF00"/>
                </a:solidFill>
              </a:rPr>
              <a:t>λ</a:t>
            </a:r>
            <a:r>
              <a:rPr lang="en-US" sz="2800" smtClean="0">
                <a:solidFill>
                  <a:srgbClr val="FFFF00"/>
                </a:solidFill>
              </a:rPr>
              <a:t>  </a:t>
            </a:r>
            <a:r>
              <a:rPr lang="en-US" sz="2800" smtClean="0"/>
              <a:t>and </a:t>
            </a:r>
            <a:r>
              <a:rPr lang="el-GR" sz="2800" smtClean="0">
                <a:solidFill>
                  <a:srgbClr val="FFFF00"/>
                </a:solidFill>
              </a:rPr>
              <a:t>μ</a:t>
            </a:r>
            <a:r>
              <a:rPr lang="en-US" sz="2800" smtClean="0">
                <a:solidFill>
                  <a:srgbClr val="FFFF00"/>
                </a:solidFill>
              </a:rPr>
              <a:t> </a:t>
            </a:r>
            <a:r>
              <a:rPr lang="en-US" sz="2800" smtClean="0"/>
              <a:t>by the formula</a:t>
            </a:r>
            <a:endParaRPr lang="en-US" sz="2800" i="1" smtClean="0">
              <a:solidFill>
                <a:srgbClr val="FFFF00"/>
              </a:solidFill>
            </a:endParaRPr>
          </a:p>
          <a:p>
            <a:pPr algn="just" eaLnBrk="1" hangingPunct="1">
              <a:buFont typeface="Wingdings" pitchFamily="2" charset="2"/>
              <a:buChar char="Ø"/>
              <a:defRPr/>
            </a:pPr>
            <a:endParaRPr lang="el-GR" sz="2800" smtClean="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3490" name="Rectangle 2"/>
          <p:cNvSpPr>
            <a:spLocks noGrp="1" noRot="1" noChangeArrowheads="1"/>
          </p:cNvSpPr>
          <p:nvPr>
            <p:ph type="title"/>
          </p:nvPr>
        </p:nvSpPr>
        <p:spPr/>
        <p:txBody>
          <a:bodyPr/>
          <a:lstStyle/>
          <a:p>
            <a:pPr eaLnBrk="1" hangingPunct="1">
              <a:defRPr/>
            </a:pPr>
            <a:r>
              <a:rPr lang="en-US" sz="3200" smtClean="0"/>
              <a:t>The Processor Pool Model continue…….</a:t>
            </a:r>
          </a:p>
        </p:txBody>
      </p:sp>
      <p:sp>
        <p:nvSpPr>
          <p:cNvPr id="63491" name="Rectangle 3"/>
          <p:cNvSpPr>
            <a:spLocks noGrp="1" noChangeArrowheads="1"/>
          </p:cNvSpPr>
          <p:nvPr>
            <p:ph type="body" idx="1"/>
          </p:nvPr>
        </p:nvSpPr>
        <p:spPr>
          <a:xfrm>
            <a:off x="457200" y="1600200"/>
            <a:ext cx="8229600" cy="4876800"/>
          </a:xfrm>
        </p:spPr>
        <p:txBody>
          <a:bodyPr/>
          <a:lstStyle/>
          <a:p>
            <a:pPr algn="just" eaLnBrk="1" hangingPunct="1">
              <a:buFont typeface="Wingdings" pitchFamily="2" charset="2"/>
              <a:buChar char="Ø"/>
              <a:defRPr/>
            </a:pPr>
            <a:r>
              <a:rPr lang="en-US" sz="2800" smtClean="0"/>
              <a:t> </a:t>
            </a:r>
            <a:r>
              <a:rPr lang="en-US" sz="2800" i="1" smtClean="0">
                <a:solidFill>
                  <a:srgbClr val="FFFF00"/>
                </a:solidFill>
              </a:rPr>
              <a:t>T = 1 / </a:t>
            </a:r>
            <a:r>
              <a:rPr lang="el-GR" sz="2800" smtClean="0">
                <a:solidFill>
                  <a:srgbClr val="FFFF00"/>
                </a:solidFill>
              </a:rPr>
              <a:t>μ</a:t>
            </a:r>
            <a:r>
              <a:rPr lang="en-US" sz="2800" smtClean="0">
                <a:solidFill>
                  <a:srgbClr val="FFFF00"/>
                </a:solidFill>
              </a:rPr>
              <a:t> - </a:t>
            </a:r>
            <a:r>
              <a:rPr lang="el-GR" sz="2800" smtClean="0">
                <a:solidFill>
                  <a:srgbClr val="FFFF00"/>
                </a:solidFill>
              </a:rPr>
              <a:t>λ</a:t>
            </a:r>
            <a:r>
              <a:rPr lang="en-US" sz="2800" i="1" smtClean="0">
                <a:solidFill>
                  <a:srgbClr val="FFFF00"/>
                </a:solidFill>
              </a:rPr>
              <a:t> </a:t>
            </a:r>
          </a:p>
          <a:p>
            <a:pPr algn="just" eaLnBrk="1" hangingPunct="1">
              <a:buFont typeface="Wingdings" pitchFamily="2" charset="2"/>
              <a:buChar char="Ø"/>
              <a:defRPr/>
            </a:pPr>
            <a:r>
              <a:rPr lang="en-US" sz="2800" i="1" smtClean="0">
                <a:solidFill>
                  <a:srgbClr val="FFFF00"/>
                </a:solidFill>
              </a:rPr>
              <a:t> </a:t>
            </a:r>
            <a:r>
              <a:rPr lang="en-US" sz="2800" smtClean="0"/>
              <a:t>Which is purely understandable…..!</a:t>
            </a:r>
          </a:p>
          <a:p>
            <a:pPr algn="just" eaLnBrk="1" hangingPunct="1">
              <a:buFont typeface="Wingdings" pitchFamily="2" charset="2"/>
              <a:buChar char="Ø"/>
              <a:defRPr/>
            </a:pPr>
            <a:r>
              <a:rPr lang="en-US" sz="2800" smtClean="0"/>
              <a:t>As an example consider a file server that is capable of handling </a:t>
            </a:r>
            <a:r>
              <a:rPr lang="en-US" sz="2800" smtClean="0">
                <a:solidFill>
                  <a:srgbClr val="FFFF00"/>
                </a:solidFill>
              </a:rPr>
              <a:t>50 requests/sec</a:t>
            </a:r>
            <a:r>
              <a:rPr lang="en-US" sz="2800" smtClean="0"/>
              <a:t> but which only gets </a:t>
            </a:r>
            <a:r>
              <a:rPr lang="en-US" sz="2800" smtClean="0">
                <a:solidFill>
                  <a:srgbClr val="FFFF00"/>
                </a:solidFill>
              </a:rPr>
              <a:t>40 requests/sec</a:t>
            </a:r>
            <a:r>
              <a:rPr lang="en-US" sz="2800" smtClean="0"/>
              <a:t>. the mean response time will be </a:t>
            </a:r>
            <a:r>
              <a:rPr lang="en-US" sz="2800" smtClean="0">
                <a:solidFill>
                  <a:srgbClr val="FFFF00"/>
                </a:solidFill>
              </a:rPr>
              <a:t>1/10 sec</a:t>
            </a:r>
            <a:r>
              <a:rPr lang="en-US" sz="2800" smtClean="0"/>
              <a:t>.</a:t>
            </a:r>
          </a:p>
          <a:p>
            <a:pPr algn="just" eaLnBrk="1" hangingPunct="1">
              <a:buFont typeface="Wingdings" pitchFamily="2" charset="2"/>
              <a:buChar char="Ø"/>
              <a:defRPr/>
            </a:pPr>
            <a:r>
              <a:rPr lang="en-US" sz="2800" smtClean="0"/>
              <a:t> Suppose that we have </a:t>
            </a:r>
            <a:r>
              <a:rPr lang="en-US" sz="2800" i="1" smtClean="0"/>
              <a:t>n</a:t>
            </a:r>
            <a:r>
              <a:rPr lang="en-US" sz="2800" smtClean="0"/>
              <a:t> personal multiprocessors, each with some number of CPUs, and each one forms a separate queuing system with request arrival rate </a:t>
            </a:r>
            <a:r>
              <a:rPr lang="el-GR" sz="2800" smtClean="0">
                <a:solidFill>
                  <a:srgbClr val="FFFF00"/>
                </a:solidFill>
              </a:rPr>
              <a:t>λ</a:t>
            </a:r>
            <a:r>
              <a:rPr lang="en-US" sz="2800" smtClean="0">
                <a:solidFill>
                  <a:srgbClr val="FFFF00"/>
                </a:solidFill>
              </a:rPr>
              <a:t> </a:t>
            </a:r>
            <a:r>
              <a:rPr lang="en-US" sz="2800" smtClean="0"/>
              <a:t>and CPU processing rate </a:t>
            </a:r>
            <a:r>
              <a:rPr lang="el-GR" sz="2800" smtClean="0">
                <a:solidFill>
                  <a:srgbClr val="FFFF00"/>
                </a:solidFill>
              </a:rPr>
              <a:t>μ</a:t>
            </a:r>
            <a:r>
              <a:rPr lang="en-US" sz="2800" smtClean="0">
                <a:solidFill>
                  <a:srgbClr val="FFFF00"/>
                </a:solidFill>
              </a:rPr>
              <a:t>.</a:t>
            </a:r>
            <a:r>
              <a:rPr lang="en-US" sz="2800" smtClean="0"/>
              <a:t> </a:t>
            </a:r>
          </a:p>
          <a:p>
            <a:pPr algn="just" eaLnBrk="1" hangingPunct="1">
              <a:buFont typeface="Wingdings" pitchFamily="2" charset="2"/>
              <a:buChar char="Ø"/>
              <a:defRPr/>
            </a:pPr>
            <a:r>
              <a:rPr lang="en-US" sz="2800" smtClean="0"/>
              <a:t>The mean response time will be same as above.</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600" smtClean="0"/>
              <a:t>System Models</a:t>
            </a:r>
            <a:endParaRPr lang="en-US" sz="3600" dirty="0"/>
          </a:p>
        </p:txBody>
      </p:sp>
      <p:sp>
        <p:nvSpPr>
          <p:cNvPr id="3" name="Content Placeholder 2"/>
          <p:cNvSpPr>
            <a:spLocks noGrp="1"/>
          </p:cNvSpPr>
          <p:nvPr>
            <p:ph idx="1"/>
          </p:nvPr>
        </p:nvSpPr>
        <p:spPr>
          <a:xfrm>
            <a:off x="457200" y="1600200"/>
            <a:ext cx="8229600" cy="5029200"/>
          </a:xfrm>
        </p:spPr>
        <p:txBody>
          <a:bodyPr/>
          <a:lstStyle/>
          <a:p>
            <a:pPr algn="just">
              <a:buFont typeface="Wingdings" pitchFamily="2" charset="2"/>
              <a:buChar char="Ø"/>
              <a:defRPr/>
            </a:pPr>
            <a:r>
              <a:rPr lang="en-US" dirty="0" smtClean="0"/>
              <a:t>Processes run on processors.</a:t>
            </a:r>
          </a:p>
          <a:p>
            <a:pPr algn="just">
              <a:buFont typeface="Wingdings" pitchFamily="2" charset="2"/>
              <a:buChar char="Ø"/>
              <a:defRPr/>
            </a:pPr>
            <a:r>
              <a:rPr lang="en-US" dirty="0" smtClean="0"/>
              <a:t>In traditional system there is only one processor so there is </a:t>
            </a:r>
            <a:r>
              <a:rPr lang="en-US" dirty="0" smtClean="0">
                <a:solidFill>
                  <a:srgbClr val="FFFF00"/>
                </a:solidFill>
              </a:rPr>
              <a:t>no question like how processors  should be arranged</a:t>
            </a:r>
            <a:r>
              <a:rPr lang="en-US" dirty="0" smtClean="0"/>
              <a:t>.</a:t>
            </a:r>
          </a:p>
          <a:p>
            <a:pPr algn="just">
              <a:buFont typeface="Wingdings" pitchFamily="2" charset="2"/>
              <a:buChar char="Ø"/>
              <a:defRPr/>
            </a:pPr>
            <a:r>
              <a:rPr lang="en-US" dirty="0" smtClean="0"/>
              <a:t>But here in </a:t>
            </a:r>
            <a:r>
              <a:rPr lang="en-US" dirty="0" smtClean="0">
                <a:solidFill>
                  <a:srgbClr val="FFFF00"/>
                </a:solidFill>
              </a:rPr>
              <a:t>Distributed System we have multiple CPUs available</a:t>
            </a:r>
            <a:r>
              <a:rPr lang="en-US" dirty="0" smtClean="0"/>
              <a:t> so here it is a design issue.</a:t>
            </a:r>
          </a:p>
          <a:p>
            <a:pPr algn="just">
              <a:buFont typeface="Wingdings" pitchFamily="2" charset="2"/>
              <a:buChar char="Ø"/>
              <a:defRPr/>
            </a:pPr>
            <a:r>
              <a:rPr lang="en-US" dirty="0" smtClean="0"/>
              <a:t>So here multiple CPUs Can be organized in several ways.</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538" name="Rectangle 2"/>
          <p:cNvSpPr>
            <a:spLocks noGrp="1" noRot="1" noChangeArrowheads="1"/>
          </p:cNvSpPr>
          <p:nvPr>
            <p:ph type="title"/>
          </p:nvPr>
        </p:nvSpPr>
        <p:spPr/>
        <p:txBody>
          <a:bodyPr/>
          <a:lstStyle/>
          <a:p>
            <a:pPr algn="l" eaLnBrk="1" hangingPunct="1">
              <a:defRPr/>
            </a:pPr>
            <a:r>
              <a:rPr lang="en-US" sz="3200" smtClean="0"/>
              <a:t>The Processor Pool Model continue…….</a:t>
            </a:r>
          </a:p>
        </p:txBody>
      </p:sp>
      <p:sp>
        <p:nvSpPr>
          <p:cNvPr id="65539" name="Rectangle 3"/>
          <p:cNvSpPr>
            <a:spLocks noGrp="1" noChangeArrowheads="1"/>
          </p:cNvSpPr>
          <p:nvPr>
            <p:ph type="body" idx="1"/>
          </p:nvPr>
        </p:nvSpPr>
        <p:spPr>
          <a:xfrm>
            <a:off x="457200" y="1600200"/>
            <a:ext cx="8229600" cy="5029200"/>
          </a:xfrm>
        </p:spPr>
        <p:txBody>
          <a:bodyPr/>
          <a:lstStyle/>
          <a:p>
            <a:pPr algn="just" eaLnBrk="1" hangingPunct="1">
              <a:buFont typeface="Wingdings" pitchFamily="2" charset="2"/>
              <a:buChar char="Ø"/>
              <a:defRPr/>
            </a:pPr>
            <a:r>
              <a:rPr lang="en-US" sz="2800" smtClean="0"/>
              <a:t>Now consider the situation if we scoop up all the CPUs and place them in a single processor pool.</a:t>
            </a:r>
          </a:p>
          <a:p>
            <a:pPr algn="just" eaLnBrk="1" hangingPunct="1">
              <a:buFont typeface="Wingdings" pitchFamily="2" charset="2"/>
              <a:buChar char="Ø"/>
              <a:defRPr/>
            </a:pPr>
            <a:r>
              <a:rPr lang="en-US" sz="2800" smtClean="0"/>
              <a:t>Instead of having </a:t>
            </a:r>
            <a:r>
              <a:rPr lang="en-US" sz="2800" i="1" smtClean="0"/>
              <a:t>n</a:t>
            </a:r>
            <a:r>
              <a:rPr lang="en-US" sz="2800" smtClean="0"/>
              <a:t> small queuing systems running in parallel, we now have one large one, with an input rate </a:t>
            </a:r>
            <a:r>
              <a:rPr lang="en-US" sz="2800" i="1" smtClean="0">
                <a:solidFill>
                  <a:srgbClr val="FFFF00"/>
                </a:solidFill>
              </a:rPr>
              <a:t>n</a:t>
            </a:r>
            <a:r>
              <a:rPr lang="el-GR" sz="2800" smtClean="0">
                <a:solidFill>
                  <a:srgbClr val="FFFF00"/>
                </a:solidFill>
              </a:rPr>
              <a:t>λ</a:t>
            </a:r>
            <a:r>
              <a:rPr lang="en-US" sz="2800" smtClean="0">
                <a:solidFill>
                  <a:srgbClr val="FFFF00"/>
                </a:solidFill>
              </a:rPr>
              <a:t> </a:t>
            </a:r>
            <a:r>
              <a:rPr lang="en-US" sz="2800" smtClean="0"/>
              <a:t>and a service rate </a:t>
            </a:r>
            <a:r>
              <a:rPr lang="en-US" sz="2800" i="1" smtClean="0">
                <a:solidFill>
                  <a:srgbClr val="FFFF00"/>
                </a:solidFill>
              </a:rPr>
              <a:t>n</a:t>
            </a:r>
            <a:r>
              <a:rPr lang="el-GR" sz="2800" i="1" smtClean="0">
                <a:solidFill>
                  <a:srgbClr val="FFFF00"/>
                </a:solidFill>
              </a:rPr>
              <a:t>μ</a:t>
            </a:r>
            <a:r>
              <a:rPr lang="en-US" sz="2800" i="1" smtClean="0">
                <a:solidFill>
                  <a:srgbClr val="FFFF00"/>
                </a:solidFill>
              </a:rPr>
              <a:t> </a:t>
            </a:r>
            <a:r>
              <a:rPr lang="en-US" sz="2800" smtClean="0"/>
              <a:t>. </a:t>
            </a:r>
          </a:p>
          <a:p>
            <a:pPr algn="just" eaLnBrk="1" hangingPunct="1">
              <a:buFont typeface="Wingdings" pitchFamily="2" charset="2"/>
              <a:buChar char="Ø"/>
              <a:defRPr/>
            </a:pPr>
            <a:r>
              <a:rPr lang="en-US" sz="2800" smtClean="0"/>
              <a:t> Let us call the mean response time of this combined system </a:t>
            </a:r>
            <a:r>
              <a:rPr lang="en-US" sz="2800" i="1" smtClean="0">
                <a:solidFill>
                  <a:srgbClr val="FFFF00"/>
                </a:solidFill>
              </a:rPr>
              <a:t>T1</a:t>
            </a:r>
            <a:r>
              <a:rPr lang="en-US" sz="2800" smtClean="0">
                <a:solidFill>
                  <a:srgbClr val="FFFF00"/>
                </a:solidFill>
              </a:rPr>
              <a:t>. </a:t>
            </a:r>
            <a:r>
              <a:rPr lang="en-US" sz="2800" smtClean="0"/>
              <a:t>From the formula above we find</a:t>
            </a:r>
          </a:p>
          <a:p>
            <a:pPr algn="just" eaLnBrk="1" hangingPunct="1">
              <a:buFont typeface="Wingdings" pitchFamily="2" charset="2"/>
              <a:buChar char="Ø"/>
              <a:defRPr/>
            </a:pPr>
            <a:r>
              <a:rPr lang="en-US" sz="2800" i="1" smtClean="0">
                <a:solidFill>
                  <a:srgbClr val="FFFF00"/>
                </a:solidFill>
              </a:rPr>
              <a:t>T1</a:t>
            </a:r>
            <a:r>
              <a:rPr lang="en-US" sz="2800" smtClean="0">
                <a:solidFill>
                  <a:srgbClr val="FFFF00"/>
                </a:solidFill>
              </a:rPr>
              <a:t> = 1 /</a:t>
            </a:r>
            <a:r>
              <a:rPr lang="en-US" sz="2800" smtClean="0"/>
              <a:t> </a:t>
            </a:r>
            <a:r>
              <a:rPr lang="en-US" sz="2800" i="1" smtClean="0">
                <a:solidFill>
                  <a:srgbClr val="FFFF00"/>
                </a:solidFill>
              </a:rPr>
              <a:t>n</a:t>
            </a:r>
            <a:r>
              <a:rPr lang="el-GR" sz="2800" i="1" smtClean="0">
                <a:solidFill>
                  <a:srgbClr val="FFFF00"/>
                </a:solidFill>
              </a:rPr>
              <a:t>μ</a:t>
            </a:r>
            <a:r>
              <a:rPr lang="en-US" sz="2800" i="1" smtClean="0">
                <a:solidFill>
                  <a:srgbClr val="FFFF00"/>
                </a:solidFill>
              </a:rPr>
              <a:t> - n</a:t>
            </a:r>
            <a:r>
              <a:rPr lang="el-GR" sz="2800" smtClean="0">
                <a:solidFill>
                  <a:srgbClr val="FFFF00"/>
                </a:solidFill>
              </a:rPr>
              <a:t>λ</a:t>
            </a:r>
            <a:r>
              <a:rPr lang="en-US" sz="2800" smtClean="0">
                <a:solidFill>
                  <a:srgbClr val="FFFF00"/>
                </a:solidFill>
              </a:rPr>
              <a:t> which is =</a:t>
            </a:r>
            <a:r>
              <a:rPr lang="en-US" sz="2800" i="1" smtClean="0">
                <a:solidFill>
                  <a:srgbClr val="FFFF00"/>
                </a:solidFill>
              </a:rPr>
              <a:t> T</a:t>
            </a:r>
            <a:r>
              <a:rPr lang="en-US" sz="2800" smtClean="0">
                <a:solidFill>
                  <a:srgbClr val="FFFF00"/>
                </a:solidFill>
              </a:rPr>
              <a:t>/</a:t>
            </a:r>
            <a:r>
              <a:rPr lang="en-US" sz="2800" i="1" smtClean="0">
                <a:solidFill>
                  <a:srgbClr val="FFFF00"/>
                </a:solidFill>
              </a:rPr>
              <a:t>n.</a:t>
            </a:r>
          </a:p>
          <a:p>
            <a:pPr algn="just" eaLnBrk="1" hangingPunct="1">
              <a:buFont typeface="Wingdings" pitchFamily="2" charset="2"/>
              <a:buChar char="Ø"/>
              <a:defRPr/>
            </a:pPr>
            <a:r>
              <a:rPr lang="en-US" sz="2800" smtClean="0"/>
              <a:t>Which is something obvious…..!</a:t>
            </a:r>
          </a:p>
          <a:p>
            <a:pPr algn="just" eaLnBrk="1" hangingPunct="1">
              <a:buFont typeface="Wingdings" pitchFamily="2" charset="2"/>
              <a:buNone/>
              <a:defRPr/>
            </a:pPr>
            <a:endParaRPr lang="en-US" sz="2800"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586" name="Rectangle 2"/>
          <p:cNvSpPr>
            <a:spLocks noGrp="1" noRot="1" noChangeArrowheads="1"/>
          </p:cNvSpPr>
          <p:nvPr>
            <p:ph type="title"/>
          </p:nvPr>
        </p:nvSpPr>
        <p:spPr/>
        <p:txBody>
          <a:bodyPr/>
          <a:lstStyle/>
          <a:p>
            <a:pPr eaLnBrk="1" hangingPunct="1">
              <a:defRPr/>
            </a:pPr>
            <a:r>
              <a:rPr lang="en-US" sz="3200" smtClean="0"/>
              <a:t>The Processor Pool Model continue…….</a:t>
            </a:r>
          </a:p>
        </p:txBody>
      </p:sp>
      <p:sp>
        <p:nvSpPr>
          <p:cNvPr id="67587" name="Rectangle 3"/>
          <p:cNvSpPr>
            <a:spLocks noGrp="1" noChangeArrowheads="1"/>
          </p:cNvSpPr>
          <p:nvPr>
            <p:ph type="body" idx="1"/>
          </p:nvPr>
        </p:nvSpPr>
        <p:spPr/>
        <p:txBody>
          <a:bodyPr/>
          <a:lstStyle/>
          <a:p>
            <a:pPr algn="just" eaLnBrk="1" hangingPunct="1">
              <a:buFont typeface="Wingdings" pitchFamily="2" charset="2"/>
              <a:buChar char="Ø"/>
              <a:defRPr/>
            </a:pPr>
            <a:r>
              <a:rPr lang="en-US" sz="2800" smtClean="0"/>
              <a:t> This surprising result says that by replacing </a:t>
            </a:r>
            <a:r>
              <a:rPr lang="en-US" sz="2800" i="1" smtClean="0">
                <a:solidFill>
                  <a:srgbClr val="FFFF00"/>
                </a:solidFill>
              </a:rPr>
              <a:t>n</a:t>
            </a:r>
            <a:r>
              <a:rPr lang="en-US" sz="2800" smtClean="0"/>
              <a:t> small resources by one big one that is n times more powerful, we can reduce the average response time </a:t>
            </a:r>
            <a:r>
              <a:rPr lang="en-US" sz="2800" i="1" smtClean="0">
                <a:solidFill>
                  <a:srgbClr val="FFFF00"/>
                </a:solidFill>
              </a:rPr>
              <a:t>n-fold</a:t>
            </a:r>
            <a:r>
              <a:rPr lang="en-US" sz="2800" smtClean="0"/>
              <a:t>.</a:t>
            </a:r>
          </a:p>
          <a:p>
            <a:pPr algn="just" eaLnBrk="1" hangingPunct="1">
              <a:buFont typeface="Wingdings" pitchFamily="2" charset="2"/>
              <a:buNone/>
              <a:defRPr/>
            </a:pPr>
            <a:endParaRPr lang="en-US" sz="2800" smtClean="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600" dirty="0" smtClean="0"/>
              <a:t>A Hybrid Model</a:t>
            </a:r>
            <a:endParaRPr lang="en-US" sz="3600" dirty="0"/>
          </a:p>
        </p:txBody>
      </p:sp>
      <p:sp>
        <p:nvSpPr>
          <p:cNvPr id="3" name="Content Placeholder 2"/>
          <p:cNvSpPr>
            <a:spLocks noGrp="1"/>
          </p:cNvSpPr>
          <p:nvPr>
            <p:ph idx="1"/>
          </p:nvPr>
        </p:nvSpPr>
        <p:spPr/>
        <p:txBody>
          <a:bodyPr/>
          <a:lstStyle/>
          <a:p>
            <a:pPr algn="just">
              <a:buFont typeface="Wingdings" pitchFamily="2" charset="2"/>
              <a:buChar char="Ø"/>
              <a:defRPr/>
            </a:pPr>
            <a:r>
              <a:rPr lang="en-US" sz="2800" smtClean="0"/>
              <a:t>Here each user has personal workstation and also processor pool in addition.</a:t>
            </a:r>
          </a:p>
          <a:p>
            <a:pPr algn="just">
              <a:buFont typeface="Wingdings" pitchFamily="2" charset="2"/>
              <a:buChar char="Ø"/>
              <a:defRPr/>
            </a:pPr>
            <a:r>
              <a:rPr lang="en-US" sz="2800" smtClean="0"/>
              <a:t>Obviously this solution is expensive than either a pure workstation or processor pool.</a:t>
            </a:r>
          </a:p>
          <a:p>
            <a:pPr algn="just">
              <a:buFont typeface="Wingdings" pitchFamily="2" charset="2"/>
              <a:buChar char="Ø"/>
              <a:defRPr/>
            </a:pPr>
            <a:r>
              <a:rPr lang="en-US" sz="2800" smtClean="0"/>
              <a:t>But it combine the advantages of both.</a:t>
            </a:r>
          </a:p>
          <a:p>
            <a:pPr algn="just">
              <a:buFont typeface="Wingdings" pitchFamily="2" charset="2"/>
              <a:buChar char="Ø"/>
              <a:defRPr/>
            </a:pPr>
            <a:r>
              <a:rPr lang="en-US" sz="2800" smtClean="0"/>
              <a:t>Interactive work can be done on workstations, giving guaranteed response.</a:t>
            </a:r>
          </a:p>
          <a:p>
            <a:pPr algn="just">
              <a:buFont typeface="Wingdings" pitchFamily="2" charset="2"/>
              <a:buChar char="Ø"/>
              <a:defRPr/>
            </a:pPr>
            <a:r>
              <a:rPr lang="en-US" sz="2800" smtClean="0"/>
              <a:t>But here for simplicity utilizing idle workstations concept haven't been involved. </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600" dirty="0" smtClean="0"/>
              <a:t>A Hybrid Model Continue…….</a:t>
            </a:r>
            <a:endParaRPr lang="en-US" sz="3600" dirty="0"/>
          </a:p>
        </p:txBody>
      </p:sp>
      <p:sp>
        <p:nvSpPr>
          <p:cNvPr id="3" name="Content Placeholder 2"/>
          <p:cNvSpPr>
            <a:spLocks noGrp="1"/>
          </p:cNvSpPr>
          <p:nvPr>
            <p:ph idx="1"/>
          </p:nvPr>
        </p:nvSpPr>
        <p:spPr/>
        <p:txBody>
          <a:bodyPr/>
          <a:lstStyle/>
          <a:p>
            <a:pPr algn="just">
              <a:buFont typeface="Wingdings" pitchFamily="2" charset="2"/>
              <a:buChar char="Ø"/>
              <a:defRPr/>
            </a:pPr>
            <a:r>
              <a:rPr lang="en-US" sz="2800" smtClean="0"/>
              <a:t>Here all noninteractive processes run on processor pool so heavy computing power can also be utilized.</a:t>
            </a:r>
          </a:p>
          <a:p>
            <a:pPr algn="just">
              <a:buFont typeface="Wingdings" pitchFamily="2" charset="2"/>
              <a:buChar char="Ø"/>
              <a:defRPr/>
            </a:pPr>
            <a:r>
              <a:rPr lang="en-US" sz="2800" smtClean="0"/>
              <a:t>This model provides fast interactive response and an efficient use of resources and the simple design.</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600" dirty="0" smtClean="0"/>
              <a:t>Processor Allocation</a:t>
            </a:r>
            <a:endParaRPr lang="en-US" sz="3600" dirty="0"/>
          </a:p>
        </p:txBody>
      </p:sp>
      <p:sp>
        <p:nvSpPr>
          <p:cNvPr id="3" name="Content Placeholder 2"/>
          <p:cNvSpPr>
            <a:spLocks noGrp="1"/>
          </p:cNvSpPr>
          <p:nvPr>
            <p:ph idx="1"/>
          </p:nvPr>
        </p:nvSpPr>
        <p:spPr/>
        <p:txBody>
          <a:bodyPr/>
          <a:lstStyle/>
          <a:p>
            <a:pPr algn="just">
              <a:buFont typeface="Wingdings" pitchFamily="2" charset="2"/>
              <a:buChar char="Ø"/>
              <a:defRPr/>
            </a:pPr>
            <a:r>
              <a:rPr lang="en-US" sz="2800" smtClean="0"/>
              <a:t>As we know that distributed system consists of multiple CPUs what ever is the arrangement like as workstation model, processor pool model or as a hybrid model. Right!</a:t>
            </a:r>
          </a:p>
          <a:p>
            <a:pPr algn="just">
              <a:buFont typeface="Wingdings" pitchFamily="2" charset="2"/>
              <a:buChar char="Ø"/>
              <a:defRPr/>
            </a:pPr>
            <a:r>
              <a:rPr lang="en-US" sz="2800" smtClean="0"/>
              <a:t>In all cases some algorithm is needed for deciding which process will run on which processor.</a:t>
            </a:r>
          </a:p>
          <a:p>
            <a:pPr algn="just">
              <a:buFont typeface="Wingdings" pitchFamily="2" charset="2"/>
              <a:buChar char="Ø"/>
              <a:defRPr/>
            </a:pPr>
            <a:r>
              <a:rPr lang="en-US" sz="2800" smtClean="0">
                <a:solidFill>
                  <a:srgbClr val="FFFF00"/>
                </a:solidFill>
              </a:rPr>
              <a:t>But before we learn actual algorithms let we know underlying assumptions that have been made for all algorithms</a:t>
            </a:r>
            <a:r>
              <a:rPr lang="en-US" sz="2800" smtClean="0"/>
              <a:t>. </a:t>
            </a:r>
          </a:p>
          <a:p>
            <a:pPr algn="just">
              <a:buFont typeface="Wingdings" pitchFamily="2" charset="2"/>
              <a:buNone/>
              <a:defRPr/>
            </a:pPr>
            <a:endParaRPr lang="en-US" smtClean="0"/>
          </a:p>
          <a:p>
            <a:pPr algn="just">
              <a:buFont typeface="Wingdings" pitchFamily="2" charset="2"/>
              <a:buChar char="Ø"/>
              <a:defRPr/>
            </a:pPr>
            <a:endParaRPr lang="en-US" smtClean="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600" dirty="0" smtClean="0"/>
              <a:t>Processor Allocation Continue…….</a:t>
            </a:r>
            <a:endParaRPr lang="en-US" sz="3600" dirty="0"/>
          </a:p>
        </p:txBody>
      </p:sp>
      <p:sp>
        <p:nvSpPr>
          <p:cNvPr id="3" name="Content Placeholder 2"/>
          <p:cNvSpPr>
            <a:spLocks noGrp="1"/>
          </p:cNvSpPr>
          <p:nvPr>
            <p:ph idx="1"/>
          </p:nvPr>
        </p:nvSpPr>
        <p:spPr>
          <a:xfrm>
            <a:off x="381000" y="1371600"/>
            <a:ext cx="8229600" cy="5257800"/>
          </a:xfrm>
        </p:spPr>
        <p:txBody>
          <a:bodyPr/>
          <a:lstStyle/>
          <a:p>
            <a:pPr algn="just">
              <a:buFont typeface="Wingdings" pitchFamily="2" charset="2"/>
              <a:buChar char="Ø"/>
              <a:defRPr/>
            </a:pPr>
            <a:r>
              <a:rPr lang="en-US" sz="2800" smtClean="0"/>
              <a:t>All most all algorithms assume that the system is fully interconnected, that is every processor can communicate with every other processor.</a:t>
            </a:r>
          </a:p>
          <a:p>
            <a:pPr algn="just">
              <a:buFont typeface="Wingdings" pitchFamily="2" charset="2"/>
              <a:buChar char="Ø"/>
              <a:defRPr/>
            </a:pPr>
            <a:r>
              <a:rPr lang="en-US" sz="2800" smtClean="0"/>
              <a:t>All processor allocation strategies or algorithms may imply </a:t>
            </a:r>
            <a:r>
              <a:rPr lang="en-US" sz="2800" smtClean="0">
                <a:solidFill>
                  <a:srgbClr val="FFFF00"/>
                </a:solidFill>
              </a:rPr>
              <a:t>either nonmigratory strategy or migratory strategy.</a:t>
            </a:r>
          </a:p>
          <a:p>
            <a:pPr algn="just">
              <a:buFont typeface="Wingdings" pitchFamily="2" charset="2"/>
              <a:buChar char="Ø"/>
              <a:defRPr/>
            </a:pPr>
            <a:r>
              <a:rPr lang="en-US" sz="2800" smtClean="0">
                <a:solidFill>
                  <a:srgbClr val="FFFF00"/>
                </a:solidFill>
              </a:rPr>
              <a:t>If nonmigratory is in use then when process is created and at that time decision is taken about where to run the process. And once placed on particular machine then after if load on that machine increases then process can not be migrated or moved some where else. So process will remain there until it terminates.</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600" dirty="0" smtClean="0"/>
              <a:t>Processor Allocation Continue…….</a:t>
            </a:r>
            <a:endParaRPr lang="en-US" sz="3600" dirty="0"/>
          </a:p>
        </p:txBody>
      </p:sp>
      <p:sp>
        <p:nvSpPr>
          <p:cNvPr id="3" name="Content Placeholder 2"/>
          <p:cNvSpPr>
            <a:spLocks noGrp="1"/>
          </p:cNvSpPr>
          <p:nvPr>
            <p:ph idx="1"/>
          </p:nvPr>
        </p:nvSpPr>
        <p:spPr/>
        <p:txBody>
          <a:bodyPr/>
          <a:lstStyle/>
          <a:p>
            <a:pPr algn="just">
              <a:buFont typeface="Wingdings" pitchFamily="2" charset="2"/>
              <a:buChar char="Ø"/>
              <a:defRPr/>
            </a:pPr>
            <a:r>
              <a:rPr lang="en-US" sz="2800" smtClean="0">
                <a:solidFill>
                  <a:srgbClr val="FFFF00"/>
                </a:solidFill>
              </a:rPr>
              <a:t>Where as if migratory strategy is in use then even after execution of the process has started some where and suppose load on that machine gets increased then the process or processes can be moved or migrated some where else even</a:t>
            </a:r>
            <a:r>
              <a:rPr lang="en-US" sz="2800" smtClean="0"/>
              <a:t>.</a:t>
            </a:r>
          </a:p>
          <a:p>
            <a:pPr algn="just">
              <a:buFont typeface="Wingdings" pitchFamily="2" charset="2"/>
              <a:buChar char="Ø"/>
              <a:defRPr/>
            </a:pPr>
            <a:r>
              <a:rPr lang="en-US" sz="2800" smtClean="0"/>
              <a:t>So migratory is more flexible than nonmigratory. And it also provides better load balancing. Right!</a:t>
            </a:r>
          </a:p>
          <a:p>
            <a:pPr algn="just">
              <a:buFont typeface="Wingdings" pitchFamily="2" charset="2"/>
              <a:buChar char="Ø"/>
              <a:defRPr/>
            </a:pPr>
            <a:r>
              <a:rPr lang="en-US" sz="2800" smtClean="0"/>
              <a:t>Any processor allocation algorithm that assigns some processes to processers they eventually try to optimize some thing. Just </a:t>
            </a:r>
            <a:r>
              <a:rPr lang="en-US" sz="2800" smtClean="0">
                <a:solidFill>
                  <a:srgbClr val="FFFF00"/>
                </a:solidFill>
              </a:rPr>
              <a:t>like maximizing CPU utilization, response time or any other objective.</a:t>
            </a:r>
            <a:endParaRPr lang="en-US" sz="2800" smtClean="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200" dirty="0" smtClean="0"/>
              <a:t>Design issues for processor allocation algorithms</a:t>
            </a:r>
            <a:endParaRPr lang="en-US" sz="3200" dirty="0"/>
          </a:p>
        </p:txBody>
      </p:sp>
      <p:sp>
        <p:nvSpPr>
          <p:cNvPr id="3" name="Content Placeholder 2"/>
          <p:cNvSpPr>
            <a:spLocks noGrp="1"/>
          </p:cNvSpPr>
          <p:nvPr>
            <p:ph idx="1"/>
          </p:nvPr>
        </p:nvSpPr>
        <p:spPr/>
        <p:txBody>
          <a:bodyPr/>
          <a:lstStyle/>
          <a:p>
            <a:pPr marL="514350" indent="-514350">
              <a:buFont typeface="+mj-lt"/>
              <a:buAutoNum type="arabicPeriod"/>
              <a:defRPr/>
            </a:pPr>
            <a:r>
              <a:rPr lang="en-US" dirty="0" smtClean="0"/>
              <a:t>Deterministic versus Heuristic algorithm</a:t>
            </a:r>
          </a:p>
          <a:p>
            <a:pPr marL="514350" indent="-514350">
              <a:buFont typeface="+mj-lt"/>
              <a:buAutoNum type="arabicPeriod"/>
              <a:defRPr/>
            </a:pPr>
            <a:r>
              <a:rPr lang="en-US" dirty="0" smtClean="0"/>
              <a:t>Centralized versus Distributed algorithm</a:t>
            </a:r>
          </a:p>
          <a:p>
            <a:pPr marL="514350" indent="-514350">
              <a:buFont typeface="+mj-lt"/>
              <a:buAutoNum type="arabicPeriod"/>
              <a:defRPr/>
            </a:pPr>
            <a:r>
              <a:rPr lang="en-US" dirty="0" smtClean="0"/>
              <a:t>Optimal versus Suboptimal algorithm</a:t>
            </a:r>
          </a:p>
          <a:p>
            <a:pPr marL="514350" indent="-514350">
              <a:buFont typeface="+mj-lt"/>
              <a:buAutoNum type="arabicPeriod"/>
              <a:defRPr/>
            </a:pPr>
            <a:r>
              <a:rPr lang="en-US" dirty="0" smtClean="0"/>
              <a:t>Local versus Global algorithm</a:t>
            </a:r>
          </a:p>
          <a:p>
            <a:pPr marL="514350" indent="-514350">
              <a:buFont typeface="+mj-lt"/>
              <a:buAutoNum type="arabicPeriod"/>
              <a:defRPr/>
            </a:pPr>
            <a:r>
              <a:rPr lang="en-US" dirty="0" smtClean="0"/>
              <a:t>Sender-initiated versus Receiver-initiated algorithm</a:t>
            </a:r>
          </a:p>
          <a:p>
            <a:pPr marL="514350" indent="-514350">
              <a:buFont typeface="Wingdings" pitchFamily="2" charset="2"/>
              <a:buNone/>
              <a:defRPr/>
            </a:pPr>
            <a:r>
              <a:rPr lang="en-US" dirty="0" smtClean="0"/>
              <a:t> </a:t>
            </a:r>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200" dirty="0" smtClean="0"/>
              <a:t>1. Deterministic versus Heuristic algorithm</a:t>
            </a:r>
            <a:br>
              <a:rPr lang="en-US" sz="3200" dirty="0" smtClean="0"/>
            </a:br>
            <a:endParaRPr lang="en-US" sz="3200" dirty="0"/>
          </a:p>
        </p:txBody>
      </p:sp>
      <p:sp>
        <p:nvSpPr>
          <p:cNvPr id="3" name="Content Placeholder 2"/>
          <p:cNvSpPr>
            <a:spLocks noGrp="1"/>
          </p:cNvSpPr>
          <p:nvPr>
            <p:ph idx="1"/>
          </p:nvPr>
        </p:nvSpPr>
        <p:spPr/>
        <p:txBody>
          <a:bodyPr/>
          <a:lstStyle/>
          <a:p>
            <a:pPr algn="just">
              <a:buFont typeface="Wingdings" pitchFamily="2" charset="2"/>
              <a:buChar char="Ø"/>
              <a:defRPr/>
            </a:pPr>
            <a:r>
              <a:rPr lang="en-US" smtClean="0"/>
              <a:t>Deterministic algorithms are appropriate when everything about process behavior is known in advance.</a:t>
            </a:r>
          </a:p>
          <a:p>
            <a:pPr algn="just">
              <a:buFont typeface="Wingdings" pitchFamily="2" charset="2"/>
              <a:buChar char="Ø"/>
              <a:defRPr/>
            </a:pPr>
            <a:r>
              <a:rPr lang="en-US" smtClean="0"/>
              <a:t>If the computing requirement, file requirement and communication requirement of the process is known in advance then it is possible to make a perfect assignment. </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200" dirty="0" smtClean="0"/>
              <a:t>1. Deterministic versus Heuristic algorithm continue….</a:t>
            </a:r>
            <a:endParaRPr lang="en-US" sz="3200" dirty="0"/>
          </a:p>
        </p:txBody>
      </p:sp>
      <p:sp>
        <p:nvSpPr>
          <p:cNvPr id="3" name="Content Placeholder 2"/>
          <p:cNvSpPr>
            <a:spLocks noGrp="1"/>
          </p:cNvSpPr>
          <p:nvPr>
            <p:ph idx="1"/>
          </p:nvPr>
        </p:nvSpPr>
        <p:spPr/>
        <p:txBody>
          <a:bodyPr/>
          <a:lstStyle/>
          <a:p>
            <a:pPr algn="just">
              <a:buFont typeface="Wingdings" pitchFamily="2" charset="2"/>
              <a:buChar char="Ø"/>
              <a:defRPr/>
            </a:pPr>
            <a:r>
              <a:rPr lang="en-US" smtClean="0"/>
              <a:t>At the other extreme are the systems where the load is completely unpredictable. </a:t>
            </a:r>
          </a:p>
          <a:p>
            <a:pPr algn="just">
              <a:buFont typeface="Wingdings" pitchFamily="2" charset="2"/>
              <a:buChar char="Ø"/>
              <a:defRPr/>
            </a:pPr>
            <a:r>
              <a:rPr lang="en-US" smtClean="0"/>
              <a:t>Requests for work depend on who is doing what, and can change dramatically from hour to hour, minute to minute.</a:t>
            </a:r>
          </a:p>
          <a:p>
            <a:pPr algn="just">
              <a:buFont typeface="Wingdings" pitchFamily="2" charset="2"/>
              <a:buChar char="Ø"/>
              <a:defRPr/>
            </a:pPr>
            <a:r>
              <a:rPr lang="en-US" smtClean="0"/>
              <a:t> Processor allocation in such a system can not be done in a deterministic or mathematical way, but ad hoc techniques called heuristics.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endParaRPr lang="en-US"/>
          </a:p>
        </p:txBody>
      </p:sp>
      <p:sp>
        <p:nvSpPr>
          <p:cNvPr id="3" name="Content Placeholder 2"/>
          <p:cNvSpPr>
            <a:spLocks noGrp="1"/>
          </p:cNvSpPr>
          <p:nvPr>
            <p:ph idx="1"/>
          </p:nvPr>
        </p:nvSpPr>
        <p:spPr>
          <a:xfrm>
            <a:off x="457200" y="1600200"/>
            <a:ext cx="8229600" cy="5029200"/>
          </a:xfrm>
        </p:spPr>
        <p:txBody>
          <a:bodyPr/>
          <a:lstStyle/>
          <a:p>
            <a:pPr algn="just">
              <a:buFont typeface="Wingdings" pitchFamily="2" charset="2"/>
              <a:buChar char="Ø"/>
              <a:defRPr/>
            </a:pPr>
            <a:r>
              <a:rPr lang="en-US" dirty="0" smtClean="0">
                <a:solidFill>
                  <a:srgbClr val="FFFF00"/>
                </a:solidFill>
              </a:rPr>
              <a:t>So the different ways into which we can arrange or organize the multiple CPUs are the System Models.</a:t>
            </a:r>
          </a:p>
          <a:p>
            <a:pPr algn="just">
              <a:buFont typeface="Wingdings" pitchFamily="2" charset="2"/>
              <a:buChar char="Ø"/>
              <a:defRPr/>
            </a:pPr>
            <a:r>
              <a:rPr lang="en-US" dirty="0" smtClean="0"/>
              <a:t>There are three popular models available namely</a:t>
            </a:r>
          </a:p>
          <a:p>
            <a:pPr algn="just">
              <a:buFont typeface="Wingdings" pitchFamily="2" charset="2"/>
              <a:buNone/>
              <a:defRPr/>
            </a:pPr>
            <a:r>
              <a:rPr lang="en-US" dirty="0" smtClean="0"/>
              <a:t>		1. The Workstation Model</a:t>
            </a:r>
          </a:p>
          <a:p>
            <a:pPr algn="just">
              <a:buFont typeface="Wingdings" pitchFamily="2" charset="2"/>
              <a:buNone/>
              <a:defRPr/>
            </a:pPr>
            <a:r>
              <a:rPr lang="en-US" dirty="0" smtClean="0"/>
              <a:t>		2. Processor Pool Model</a:t>
            </a:r>
          </a:p>
          <a:p>
            <a:pPr algn="just">
              <a:buFont typeface="Wingdings" pitchFamily="2" charset="2"/>
              <a:buNone/>
              <a:defRPr/>
            </a:pPr>
            <a:r>
              <a:rPr lang="en-US" dirty="0" smtClean="0"/>
              <a:t>		3. Hybrid Model </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200" dirty="0" smtClean="0"/>
              <a:t>2. Centralized versus Distributed algorithm continue…</a:t>
            </a:r>
            <a:endParaRPr lang="en-US" sz="3200" dirty="0"/>
          </a:p>
        </p:txBody>
      </p:sp>
      <p:sp>
        <p:nvSpPr>
          <p:cNvPr id="3" name="Content Placeholder 2"/>
          <p:cNvSpPr>
            <a:spLocks noGrp="1"/>
          </p:cNvSpPr>
          <p:nvPr>
            <p:ph idx="1"/>
          </p:nvPr>
        </p:nvSpPr>
        <p:spPr/>
        <p:txBody>
          <a:bodyPr/>
          <a:lstStyle/>
          <a:p>
            <a:pPr algn="just">
              <a:buFont typeface="Wingdings" pitchFamily="2" charset="2"/>
              <a:buChar char="Ø"/>
              <a:defRPr/>
            </a:pPr>
            <a:r>
              <a:rPr lang="en-US" sz="2800" smtClean="0"/>
              <a:t>The second design issue is centralized versus distributed.</a:t>
            </a:r>
          </a:p>
          <a:p>
            <a:pPr algn="just">
              <a:buFont typeface="Wingdings" pitchFamily="2" charset="2"/>
              <a:buChar char="Ø"/>
              <a:defRPr/>
            </a:pPr>
            <a:r>
              <a:rPr lang="en-US" sz="2800" smtClean="0"/>
              <a:t>Collecting all the information in one place allows a better decision to be made, but is less robust and can put a heavy load on the central machine. Which is something obvious.</a:t>
            </a:r>
          </a:p>
          <a:p>
            <a:pPr algn="just">
              <a:buFont typeface="Wingdings" pitchFamily="2" charset="2"/>
              <a:buChar char="Ø"/>
              <a:defRPr/>
            </a:pPr>
            <a:endParaRPr lang="en-US" sz="2800" smtClean="0"/>
          </a:p>
          <a:p>
            <a:pPr algn="just">
              <a:buFont typeface="Wingdings" pitchFamily="2" charset="2"/>
              <a:buChar char="Ø"/>
              <a:defRPr/>
            </a:pPr>
            <a:endParaRPr lang="en-US" smtClean="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3600" dirty="0" smtClean="0"/>
              <a:t>3.Optimal versus Suboptimal algorithm</a:t>
            </a:r>
            <a:endParaRPr lang="en-US" sz="3600" dirty="0"/>
          </a:p>
        </p:txBody>
      </p:sp>
      <p:sp>
        <p:nvSpPr>
          <p:cNvPr id="3" name="Content Placeholder 2"/>
          <p:cNvSpPr>
            <a:spLocks noGrp="1"/>
          </p:cNvSpPr>
          <p:nvPr>
            <p:ph idx="1"/>
          </p:nvPr>
        </p:nvSpPr>
        <p:spPr/>
        <p:txBody>
          <a:bodyPr/>
          <a:lstStyle/>
          <a:p>
            <a:pPr algn="just">
              <a:buFont typeface="Wingdings" pitchFamily="2" charset="2"/>
              <a:buChar char="Ø"/>
              <a:defRPr/>
            </a:pPr>
            <a:r>
              <a:rPr lang="en-US" sz="2800" smtClean="0"/>
              <a:t>Finding the </a:t>
            </a:r>
            <a:r>
              <a:rPr lang="en-US" sz="2800" smtClean="0">
                <a:solidFill>
                  <a:srgbClr val="FFFF00"/>
                </a:solidFill>
              </a:rPr>
              <a:t>optimal solutions </a:t>
            </a:r>
            <a:r>
              <a:rPr lang="en-US" sz="2800" smtClean="0"/>
              <a:t>are possible in both that is in centralized or decentralized but that are </a:t>
            </a:r>
            <a:r>
              <a:rPr lang="en-US" sz="2800" smtClean="0">
                <a:solidFill>
                  <a:srgbClr val="FFFF00"/>
                </a:solidFill>
              </a:rPr>
              <a:t>more expensive since it requires more and rigorous information to be obtained</a:t>
            </a:r>
            <a:r>
              <a:rPr lang="en-US" sz="2800" smtClean="0"/>
              <a:t>.</a:t>
            </a:r>
          </a:p>
          <a:p>
            <a:pPr algn="just">
              <a:buFont typeface="Wingdings" pitchFamily="2" charset="2"/>
              <a:buChar char="Ø"/>
              <a:defRPr/>
            </a:pPr>
            <a:r>
              <a:rPr lang="en-US" sz="2800" smtClean="0"/>
              <a:t>But if suboptimal solution suppose acceptable according the application then it will be less expensive.</a:t>
            </a:r>
          </a:p>
          <a:p>
            <a:pPr algn="just">
              <a:buFont typeface="Wingdings" pitchFamily="2" charset="2"/>
              <a:buNone/>
              <a:defRPr/>
            </a:pPr>
            <a:r>
              <a:rPr lang="en-US" sz="2800" smtClean="0"/>
              <a:t>  </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600" dirty="0" smtClean="0"/>
              <a:t>4.Local versus Global algorithm</a:t>
            </a:r>
            <a:endParaRPr lang="en-US" sz="3600" dirty="0"/>
          </a:p>
        </p:txBody>
      </p:sp>
      <p:sp>
        <p:nvSpPr>
          <p:cNvPr id="3" name="Content Placeholder 2"/>
          <p:cNvSpPr>
            <a:spLocks noGrp="1"/>
          </p:cNvSpPr>
          <p:nvPr>
            <p:ph idx="1"/>
          </p:nvPr>
        </p:nvSpPr>
        <p:spPr>
          <a:xfrm>
            <a:off x="457200" y="1600200"/>
            <a:ext cx="8229600" cy="5257800"/>
          </a:xfrm>
        </p:spPr>
        <p:txBody>
          <a:bodyPr/>
          <a:lstStyle/>
          <a:p>
            <a:pPr algn="just">
              <a:buFont typeface="Wingdings" pitchFamily="2" charset="2"/>
              <a:buChar char="Ø"/>
              <a:defRPr/>
            </a:pPr>
            <a:r>
              <a:rPr lang="en-US" sz="2800" dirty="0" smtClean="0"/>
              <a:t>Here we are referring what is process </a:t>
            </a:r>
            <a:r>
              <a:rPr lang="en-US" sz="2800" dirty="0" smtClean="0">
                <a:solidFill>
                  <a:srgbClr val="FFFF00"/>
                </a:solidFill>
              </a:rPr>
              <a:t>transfer policy </a:t>
            </a:r>
            <a:r>
              <a:rPr lang="en-US" sz="2800" dirty="0" smtClean="0"/>
              <a:t>that means the decision that is taken for the process, to run it locally or on remote machine is taken based on just </a:t>
            </a:r>
            <a:r>
              <a:rPr lang="en-US" sz="2800" dirty="0" smtClean="0">
                <a:solidFill>
                  <a:srgbClr val="FFFF00"/>
                </a:solidFill>
              </a:rPr>
              <a:t>local information or the global information is also acquired.</a:t>
            </a:r>
          </a:p>
          <a:p>
            <a:pPr algn="just">
              <a:buFont typeface="Wingdings" pitchFamily="2" charset="2"/>
              <a:buChar char="Ø"/>
              <a:defRPr/>
            </a:pPr>
            <a:r>
              <a:rPr lang="en-US" sz="2800" dirty="0" smtClean="0"/>
              <a:t>Local information means just observing the load of the local machine decision is made where as global information means load on other machines are also taken into consideration in the decision making.</a:t>
            </a:r>
          </a:p>
          <a:p>
            <a:pPr algn="just">
              <a:buFont typeface="Wingdings" pitchFamily="2" charset="2"/>
              <a:buChar char="Ø"/>
              <a:defRPr/>
            </a:pPr>
            <a:r>
              <a:rPr lang="en-US" sz="2800" dirty="0" smtClean="0">
                <a:solidFill>
                  <a:srgbClr val="FFFF00"/>
                </a:solidFill>
              </a:rPr>
              <a:t>Only information on local machine if decision is taken then sometimes it may not be optimal decision</a:t>
            </a:r>
            <a:r>
              <a:rPr lang="en-US" sz="2800" dirty="0" smtClean="0"/>
              <a:t>. Why?     </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600" dirty="0" smtClean="0"/>
              <a:t>4.Local versus Global algorithm Continue……..</a:t>
            </a:r>
            <a:endParaRPr lang="en-US" sz="3600" dirty="0"/>
          </a:p>
        </p:txBody>
      </p:sp>
      <p:sp>
        <p:nvSpPr>
          <p:cNvPr id="3" name="Content Placeholder 2"/>
          <p:cNvSpPr>
            <a:spLocks noGrp="1"/>
          </p:cNvSpPr>
          <p:nvPr>
            <p:ph idx="1"/>
          </p:nvPr>
        </p:nvSpPr>
        <p:spPr/>
        <p:txBody>
          <a:bodyPr/>
          <a:lstStyle/>
          <a:p>
            <a:pPr algn="just">
              <a:buFont typeface="Wingdings" pitchFamily="2" charset="2"/>
              <a:buChar char="Ø"/>
              <a:defRPr/>
            </a:pPr>
            <a:r>
              <a:rPr lang="en-US" sz="2800" dirty="0" smtClean="0"/>
              <a:t>Because </a:t>
            </a:r>
            <a:r>
              <a:rPr lang="en-US" sz="2800" dirty="0" smtClean="0">
                <a:solidFill>
                  <a:srgbClr val="FFFF00"/>
                </a:solidFill>
              </a:rPr>
              <a:t>suppose local load is more than the some predefined threshold value</a:t>
            </a:r>
            <a:r>
              <a:rPr lang="en-US" sz="2800" dirty="0" smtClean="0"/>
              <a:t> or load and decision might be taken to transfer the process somewhere else. </a:t>
            </a:r>
            <a:r>
              <a:rPr lang="en-US" sz="2800" dirty="0" smtClean="0">
                <a:solidFill>
                  <a:srgbClr val="FFFF00"/>
                </a:solidFill>
              </a:rPr>
              <a:t>But it may be that other workstations might be more overloaded than this one.</a:t>
            </a:r>
            <a:r>
              <a:rPr lang="en-US" sz="2800" dirty="0" smtClean="0"/>
              <a:t> So getting what do we mean…..!</a:t>
            </a:r>
          </a:p>
          <a:p>
            <a:pPr algn="just">
              <a:buFont typeface="Wingdings" pitchFamily="2" charset="2"/>
              <a:buNone/>
              <a:defRPr/>
            </a:pPr>
            <a:r>
              <a:rPr lang="en-US" sz="2800" dirty="0" smtClean="0"/>
              <a:t>   </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600" dirty="0" smtClean="0"/>
              <a:t>5.Sender initiated versus Receiver initiated</a:t>
            </a:r>
            <a:endParaRPr lang="en-US" sz="3600" dirty="0"/>
          </a:p>
        </p:txBody>
      </p:sp>
      <p:sp>
        <p:nvSpPr>
          <p:cNvPr id="3" name="Content Placeholder 2"/>
          <p:cNvSpPr>
            <a:spLocks noGrp="1"/>
          </p:cNvSpPr>
          <p:nvPr>
            <p:ph idx="1"/>
          </p:nvPr>
        </p:nvSpPr>
        <p:spPr/>
        <p:txBody>
          <a:bodyPr/>
          <a:lstStyle/>
          <a:p>
            <a:pPr algn="just">
              <a:buFont typeface="Wingdings" pitchFamily="2" charset="2"/>
              <a:buChar char="Ø"/>
              <a:defRPr/>
            </a:pPr>
            <a:r>
              <a:rPr lang="en-US" sz="2800" dirty="0" smtClean="0"/>
              <a:t>Some algorithm might be initiated by the machine which is overloaded and wants its processes to be run somewhere else.</a:t>
            </a:r>
          </a:p>
          <a:p>
            <a:pPr algn="just">
              <a:buFont typeface="Wingdings" pitchFamily="2" charset="2"/>
              <a:buChar char="Ø"/>
              <a:defRPr/>
            </a:pPr>
            <a:r>
              <a:rPr lang="en-US" sz="2800" dirty="0" smtClean="0"/>
              <a:t>Where as some algorithm might be initiated by the idle machines. Like they broadcast the message </a:t>
            </a:r>
            <a:r>
              <a:rPr lang="en-US" sz="2800" dirty="0" smtClean="0">
                <a:solidFill>
                  <a:srgbClr val="FFFF00"/>
                </a:solidFill>
              </a:rPr>
              <a:t>like I am free, I can take or share your load to other workstations. So that way. </a:t>
            </a:r>
          </a:p>
          <a:p>
            <a:pPr algn="just">
              <a:buFont typeface="Wingdings" pitchFamily="2" charset="2"/>
              <a:buChar char="Ø"/>
              <a:defRPr/>
            </a:pPr>
            <a:r>
              <a:rPr lang="en-US" sz="2800" dirty="0" smtClean="0"/>
              <a:t>So now we can start some example algorithms.</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200" smtClean="0"/>
              <a:t>1. A Graph-Theoretic Deterministic Algorithm	</a:t>
            </a:r>
          </a:p>
        </p:txBody>
      </p:sp>
      <p:sp>
        <p:nvSpPr>
          <p:cNvPr id="3" name="Content Placeholder 2"/>
          <p:cNvSpPr>
            <a:spLocks noGrp="1"/>
          </p:cNvSpPr>
          <p:nvPr>
            <p:ph idx="1"/>
          </p:nvPr>
        </p:nvSpPr>
        <p:spPr/>
        <p:txBody>
          <a:bodyPr/>
          <a:lstStyle/>
          <a:p>
            <a:pPr algn="just">
              <a:buFont typeface="Wingdings" pitchFamily="2" charset="2"/>
              <a:buChar char="Ø"/>
              <a:defRPr/>
            </a:pPr>
            <a:r>
              <a:rPr lang="en-US" sz="2800" dirty="0" smtClean="0">
                <a:solidFill>
                  <a:srgbClr val="FFFF00"/>
                </a:solidFill>
              </a:rPr>
              <a:t>Since this algorithm is deterministic is appropriate for processes whose behavior is predictable</a:t>
            </a:r>
            <a:r>
              <a:rPr lang="en-US" sz="2800" dirty="0" smtClean="0"/>
              <a:t>. Right!</a:t>
            </a:r>
          </a:p>
          <a:p>
            <a:pPr algn="just">
              <a:buFont typeface="Wingdings" pitchFamily="2" charset="2"/>
              <a:buChar char="Ø"/>
              <a:defRPr/>
            </a:pPr>
            <a:r>
              <a:rPr lang="en-US" sz="2800" dirty="0" smtClean="0"/>
              <a:t>If the number of CPUs </a:t>
            </a:r>
            <a:r>
              <a:rPr lang="en-US" sz="2800" i="1" dirty="0" smtClean="0"/>
              <a:t>K </a:t>
            </a:r>
            <a:r>
              <a:rPr lang="en-US" sz="2800" dirty="0" smtClean="0"/>
              <a:t>is smaller than the number of processes, several processes need to be assigned to each CPU.</a:t>
            </a:r>
          </a:p>
          <a:p>
            <a:pPr algn="just">
              <a:buFont typeface="Wingdings" pitchFamily="2" charset="2"/>
              <a:buChar char="Ø"/>
              <a:defRPr/>
            </a:pPr>
            <a:r>
              <a:rPr lang="en-US" sz="2800" dirty="0" smtClean="0"/>
              <a:t> </a:t>
            </a:r>
            <a:r>
              <a:rPr lang="en-US" sz="2800" dirty="0" smtClean="0">
                <a:solidFill>
                  <a:srgbClr val="FFFF00"/>
                </a:solidFill>
              </a:rPr>
              <a:t>Here the idea is to perform the assignment such as to minimize network traffic.</a:t>
            </a:r>
          </a:p>
          <a:p>
            <a:pPr algn="just">
              <a:buFont typeface="Wingdings" pitchFamily="2" charset="2"/>
              <a:buNone/>
              <a:defRPr/>
            </a:pPr>
            <a:r>
              <a:rPr lang="en-US" sz="2800" dirty="0" smtClean="0">
                <a:solidFill>
                  <a:srgbClr val="FFFF00"/>
                </a:solidFill>
              </a:rPr>
              <a:t> </a:t>
            </a:r>
            <a:endParaRPr lang="en-US" sz="2800" i="1" dirty="0" smtClean="0">
              <a:solidFill>
                <a:srgbClr val="FFFF00"/>
              </a:solidFill>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rrowheads="1"/>
          </p:cNvSpPr>
          <p:nvPr>
            <p:ph type="title" idx="4294967295"/>
          </p:nvPr>
        </p:nvSpPr>
        <p:spPr/>
        <p:txBody>
          <a:bodyPr/>
          <a:lstStyle/>
          <a:p>
            <a:pPr algn="l">
              <a:defRPr/>
            </a:pPr>
            <a:r>
              <a:rPr lang="en-US" sz="3200" dirty="0" smtClean="0"/>
              <a:t>1. A Graph-Theoretic Deterministic Algorithm	</a:t>
            </a:r>
          </a:p>
        </p:txBody>
      </p:sp>
      <p:sp>
        <p:nvSpPr>
          <p:cNvPr id="59395" name="Rectangle 3"/>
          <p:cNvSpPr>
            <a:spLocks noGrp="1" noChangeArrowheads="1"/>
          </p:cNvSpPr>
          <p:nvPr>
            <p:ph type="body" idx="4294967295"/>
          </p:nvPr>
        </p:nvSpPr>
        <p:spPr>
          <a:xfrm>
            <a:off x="457200" y="1600200"/>
            <a:ext cx="8229600" cy="495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lnSpc>
                <a:spcPct val="90000"/>
              </a:lnSpc>
              <a:buFont typeface="Wingdings" pitchFamily="2" charset="2"/>
              <a:buChar char="Ø"/>
            </a:pPr>
            <a:r>
              <a:rPr lang="en-US" sz="2800" smtClean="0">
                <a:effectLst/>
              </a:rPr>
              <a:t>Here system can be represented </a:t>
            </a:r>
            <a:r>
              <a:rPr lang="en-US" sz="2800" smtClean="0">
                <a:solidFill>
                  <a:srgbClr val="FFFF00"/>
                </a:solidFill>
                <a:effectLst/>
              </a:rPr>
              <a:t>as a weighted graph</a:t>
            </a:r>
            <a:r>
              <a:rPr lang="en-US" sz="2800" smtClean="0">
                <a:effectLst/>
              </a:rPr>
              <a:t>, with </a:t>
            </a:r>
            <a:r>
              <a:rPr lang="en-US" sz="2800" smtClean="0">
                <a:solidFill>
                  <a:srgbClr val="FFFF00"/>
                </a:solidFill>
                <a:effectLst/>
              </a:rPr>
              <a:t>each node being the process</a:t>
            </a:r>
            <a:r>
              <a:rPr lang="en-US" sz="2800" smtClean="0">
                <a:effectLst/>
              </a:rPr>
              <a:t>, and </a:t>
            </a:r>
            <a:r>
              <a:rPr lang="en-US" sz="2800" smtClean="0">
                <a:solidFill>
                  <a:srgbClr val="FFFF00"/>
                </a:solidFill>
                <a:effectLst/>
              </a:rPr>
              <a:t>each arc representing the flow of messages between two processes.</a:t>
            </a:r>
          </a:p>
          <a:p>
            <a:pPr algn="just">
              <a:lnSpc>
                <a:spcPct val="90000"/>
              </a:lnSpc>
              <a:buFont typeface="Wingdings" pitchFamily="2" charset="2"/>
              <a:buChar char="Ø"/>
            </a:pPr>
            <a:r>
              <a:rPr lang="en-US" sz="2800" smtClean="0">
                <a:effectLst/>
              </a:rPr>
              <a:t>Mathematically now problem reduces to finding a way to </a:t>
            </a:r>
            <a:r>
              <a:rPr lang="en-US" sz="2800" smtClean="0">
                <a:solidFill>
                  <a:srgbClr val="FFFF00"/>
                </a:solidFill>
                <a:effectLst/>
              </a:rPr>
              <a:t>partition the graph into </a:t>
            </a:r>
            <a:r>
              <a:rPr lang="en-US" sz="2800" i="1" smtClean="0">
                <a:solidFill>
                  <a:srgbClr val="FFFF00"/>
                </a:solidFill>
                <a:effectLst/>
              </a:rPr>
              <a:t>K </a:t>
            </a:r>
            <a:r>
              <a:rPr lang="en-US" sz="2800" smtClean="0">
                <a:solidFill>
                  <a:srgbClr val="FFFF00"/>
                </a:solidFill>
                <a:effectLst/>
              </a:rPr>
              <a:t>disjoint sub graphs such that it meets some constraints,</a:t>
            </a:r>
            <a:r>
              <a:rPr lang="en-US" sz="2800" smtClean="0">
                <a:effectLst/>
              </a:rPr>
              <a:t> here that constraint is to reduce network traffic. Why </a:t>
            </a:r>
            <a:r>
              <a:rPr lang="en-US" sz="2800" i="1" smtClean="0">
                <a:effectLst/>
              </a:rPr>
              <a:t>K</a:t>
            </a:r>
            <a:r>
              <a:rPr lang="en-US" sz="2800" smtClean="0">
                <a:effectLst/>
              </a:rPr>
              <a:t> disjoint sub graphs that u understand. Right!</a:t>
            </a:r>
          </a:p>
          <a:p>
            <a:pPr algn="just">
              <a:lnSpc>
                <a:spcPct val="90000"/>
              </a:lnSpc>
              <a:buFont typeface="Wingdings" pitchFamily="2" charset="2"/>
              <a:buChar char="Ø"/>
            </a:pPr>
            <a:r>
              <a:rPr lang="en-US" sz="2800" smtClean="0">
                <a:solidFill>
                  <a:srgbClr val="FFFF00"/>
                </a:solidFill>
                <a:effectLst/>
              </a:rPr>
              <a:t>And the processes that are coming in single sub graph are placed on the same CPU</a:t>
            </a:r>
            <a:r>
              <a:rPr lang="en-US" sz="2800" smtClean="0">
                <a:effectLst/>
              </a:rPr>
              <a:t>. So communication becomes easy, so lesser load on n\w. right!   </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rrowheads="1"/>
          </p:cNvSpPr>
          <p:nvPr>
            <p:ph type="title" idx="4294967295"/>
          </p:nvPr>
        </p:nvSpPr>
        <p:spPr/>
        <p:txBody>
          <a:bodyPr/>
          <a:lstStyle/>
          <a:p>
            <a:pPr algn="l">
              <a:defRPr/>
            </a:pPr>
            <a:r>
              <a:rPr lang="en-US" sz="3200" dirty="0" smtClean="0"/>
              <a:t>1. A Graph-Theoretic Deterministic Algorithm	</a:t>
            </a:r>
          </a:p>
        </p:txBody>
      </p:sp>
      <p:sp>
        <p:nvSpPr>
          <p:cNvPr id="60419"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Wingdings" pitchFamily="2" charset="2"/>
              <a:buNone/>
            </a:pPr>
            <a:endParaRPr lang="en-US" sz="2800" smtClean="0">
              <a:effectLst/>
            </a:endParaRPr>
          </a:p>
        </p:txBody>
      </p:sp>
      <p:pic>
        <p:nvPicPr>
          <p:cNvPr id="60420" name="Picture 4" descr="scan00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752600"/>
            <a:ext cx="83058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rrowheads="1"/>
          </p:cNvSpPr>
          <p:nvPr>
            <p:ph type="title" idx="4294967295"/>
          </p:nvPr>
        </p:nvSpPr>
        <p:spPr/>
        <p:txBody>
          <a:bodyPr/>
          <a:lstStyle/>
          <a:p>
            <a:pPr algn="l">
              <a:defRPr/>
            </a:pPr>
            <a:r>
              <a:rPr lang="en-US" sz="3200" dirty="0" smtClean="0"/>
              <a:t>1. A Graph-Theoretic Deterministic Algorithm	</a:t>
            </a:r>
          </a:p>
        </p:txBody>
      </p:sp>
      <p:sp>
        <p:nvSpPr>
          <p:cNvPr id="61443" name="Rectangle 3"/>
          <p:cNvSpPr>
            <a:spLocks noGrp="1" noChangeArrowheads="1"/>
          </p:cNvSpPr>
          <p:nvPr>
            <p:ph type="body" idx="4294967295"/>
          </p:nvPr>
        </p:nvSpPr>
        <p:spPr>
          <a:xfrm>
            <a:off x="457200" y="1600200"/>
            <a:ext cx="8229600" cy="5257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buFont typeface="Wingdings" pitchFamily="2" charset="2"/>
              <a:buChar char="Ø"/>
            </a:pPr>
            <a:r>
              <a:rPr lang="en-US" sz="2800" smtClean="0">
                <a:effectLst/>
              </a:rPr>
              <a:t>For each solution that meets the constraints, arcs that are entirely within the single subgraph represent intramachine communication and can be ignored while calculating n\w traffic here.</a:t>
            </a:r>
          </a:p>
          <a:p>
            <a:pPr algn="just">
              <a:buFont typeface="Wingdings" pitchFamily="2" charset="2"/>
              <a:buChar char="Ø"/>
            </a:pPr>
            <a:r>
              <a:rPr lang="en-US" smtClean="0">
                <a:solidFill>
                  <a:srgbClr val="FFFF00"/>
                </a:solidFill>
                <a:effectLst/>
              </a:rPr>
              <a:t>Arcs that go from one subgraph to another subgraph represent n\w traffic.</a:t>
            </a:r>
          </a:p>
          <a:p>
            <a:pPr algn="just">
              <a:buFont typeface="Wingdings" pitchFamily="2" charset="2"/>
              <a:buChar char="Ø"/>
            </a:pPr>
            <a:r>
              <a:rPr lang="en-US" sz="2800" smtClean="0">
                <a:effectLst/>
              </a:rPr>
              <a:t>The goal is now to partitioning that minimizes the network traffic.</a:t>
            </a:r>
          </a:p>
          <a:p>
            <a:pPr algn="just">
              <a:buFont typeface="Wingdings" pitchFamily="2" charset="2"/>
              <a:buChar char="Ø"/>
            </a:pPr>
            <a:r>
              <a:rPr lang="en-US" sz="2800" smtClean="0">
                <a:effectLst/>
              </a:rPr>
              <a:t>In figure we have shown two ways of partitioning the graphs.</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rrowheads="1"/>
          </p:cNvSpPr>
          <p:nvPr>
            <p:ph type="title" idx="4294967295"/>
          </p:nvPr>
        </p:nvSpPr>
        <p:spPr/>
        <p:txBody>
          <a:bodyPr/>
          <a:lstStyle/>
          <a:p>
            <a:pPr>
              <a:defRPr/>
            </a:pPr>
            <a:r>
              <a:rPr lang="en-US" sz="3200" smtClean="0"/>
              <a:t>1. A Graph-Theoretic Deterministic Algorithm	</a:t>
            </a:r>
          </a:p>
        </p:txBody>
      </p:sp>
      <p:sp>
        <p:nvSpPr>
          <p:cNvPr id="62467" name="Rectangle 3"/>
          <p:cNvSpPr>
            <a:spLocks noGrp="1" noChangeArrowheads="1"/>
          </p:cNvSpPr>
          <p:nvPr>
            <p:ph type="body" idx="4294967295"/>
          </p:nvPr>
        </p:nvSpPr>
        <p:spPr>
          <a:xfrm>
            <a:off x="381000" y="1600200"/>
            <a:ext cx="8229600"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buFont typeface="Wingdings" pitchFamily="2" charset="2"/>
              <a:buChar char="Ø"/>
            </a:pPr>
            <a:r>
              <a:rPr lang="en-US" sz="2800" smtClean="0">
                <a:effectLst/>
              </a:rPr>
              <a:t>Why does this way this algorithm works in practice? </a:t>
            </a:r>
            <a:r>
              <a:rPr lang="en-US" sz="2800" smtClean="0">
                <a:solidFill>
                  <a:srgbClr val="FFFF00"/>
                </a:solidFill>
                <a:effectLst/>
              </a:rPr>
              <a:t>Because when we are plotting the weighted graph at that time logically we are clustering or combining the processes at one place that requires communication with each other and later on we are putting them on the same machine</a:t>
            </a:r>
            <a:r>
              <a:rPr lang="en-US" sz="2800" smtClean="0">
                <a:effectLst/>
              </a:rPr>
              <a:t>. Right!</a:t>
            </a:r>
          </a:p>
          <a:p>
            <a:pPr algn="just">
              <a:buFont typeface="Wingdings" pitchFamily="2" charset="2"/>
              <a:buChar char="Ø"/>
            </a:pPr>
            <a:r>
              <a:rPr lang="en-US" sz="2800" smtClean="0">
                <a:effectLst/>
              </a:rPr>
              <a:t>So now it is understandable.</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600" dirty="0" smtClean="0"/>
              <a:t>The Workstation Model </a:t>
            </a:r>
            <a:endParaRPr lang="en-US" sz="3600" dirty="0"/>
          </a:p>
        </p:txBody>
      </p:sp>
      <p:sp>
        <p:nvSpPr>
          <p:cNvPr id="3" name="Content Placeholder 2"/>
          <p:cNvSpPr>
            <a:spLocks noGrp="1"/>
          </p:cNvSpPr>
          <p:nvPr>
            <p:ph idx="1"/>
          </p:nvPr>
        </p:nvSpPr>
        <p:spPr>
          <a:xfrm>
            <a:off x="457200" y="1600200"/>
            <a:ext cx="8229600" cy="4876800"/>
          </a:xfrm>
        </p:spPr>
        <p:txBody>
          <a:bodyPr/>
          <a:lstStyle/>
          <a:p>
            <a:pPr algn="just">
              <a:buFont typeface="Wingdings" pitchFamily="2" charset="2"/>
              <a:buChar char="Ø"/>
              <a:defRPr/>
            </a:pPr>
            <a:r>
              <a:rPr lang="en-US" smtClean="0"/>
              <a:t>This one is the very simple and straight.</a:t>
            </a:r>
          </a:p>
          <a:p>
            <a:pPr algn="just">
              <a:buFont typeface="Wingdings" pitchFamily="2" charset="2"/>
              <a:buChar char="Ø"/>
              <a:defRPr/>
            </a:pPr>
            <a:r>
              <a:rPr lang="en-US" smtClean="0"/>
              <a:t>Here</a:t>
            </a:r>
            <a:r>
              <a:rPr lang="en-US" smtClean="0">
                <a:solidFill>
                  <a:srgbClr val="FFFF00"/>
                </a:solidFill>
              </a:rPr>
              <a:t>, the Distributed System consists of </a:t>
            </a:r>
            <a:r>
              <a:rPr lang="en-US" smtClean="0">
                <a:solidFill>
                  <a:srgbClr val="8E1804"/>
                </a:solidFill>
              </a:rPr>
              <a:t>number of workstations </a:t>
            </a:r>
            <a:r>
              <a:rPr lang="en-US" smtClean="0">
                <a:solidFill>
                  <a:srgbClr val="FFFF00"/>
                </a:solidFill>
              </a:rPr>
              <a:t>connected by the high speed LAN scattered thought-out the building</a:t>
            </a:r>
            <a:r>
              <a:rPr lang="en-US" smtClean="0"/>
              <a:t>.</a:t>
            </a:r>
          </a:p>
          <a:p>
            <a:pPr algn="just">
              <a:buFont typeface="Wingdings" pitchFamily="2" charset="2"/>
              <a:buChar char="Ø"/>
              <a:defRPr/>
            </a:pPr>
            <a:r>
              <a:rPr lang="en-US" smtClean="0"/>
              <a:t>At any instant one user </a:t>
            </a:r>
            <a:r>
              <a:rPr lang="en-US" smtClean="0">
                <a:solidFill>
                  <a:srgbClr val="FFFF00"/>
                </a:solidFill>
              </a:rPr>
              <a:t>may be using </a:t>
            </a:r>
            <a:r>
              <a:rPr lang="en-US" smtClean="0"/>
              <a:t>any one of the workstations or that workstation </a:t>
            </a:r>
            <a:r>
              <a:rPr lang="en-US" smtClean="0">
                <a:solidFill>
                  <a:srgbClr val="FFFF00"/>
                </a:solidFill>
              </a:rPr>
              <a:t>may be idle</a:t>
            </a:r>
            <a:r>
              <a:rPr lang="en-US" smtClean="0"/>
              <a:t>.</a:t>
            </a:r>
          </a:p>
          <a:p>
            <a:pPr algn="just">
              <a:buFont typeface="Wingdings" pitchFamily="2" charset="2"/>
              <a:buChar char="Ø"/>
              <a:defRPr/>
            </a:pPr>
            <a:r>
              <a:rPr lang="en-US" smtClean="0"/>
              <a:t> So here some of the workstations may be occupied whereas some may be idle. Right!  </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sz="3200" smtClean="0">
                <a:effectLst/>
              </a:rPr>
              <a:t>2. A Centralized Algorithm OR Up-Down Algorithm</a:t>
            </a:r>
          </a:p>
        </p:txBody>
      </p:sp>
      <p:sp>
        <p:nvSpPr>
          <p:cNvPr id="63491"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buFont typeface="Wingdings" pitchFamily="2" charset="2"/>
              <a:buChar char="Ø"/>
            </a:pPr>
            <a:r>
              <a:rPr lang="en-US" sz="2800" smtClean="0">
                <a:solidFill>
                  <a:srgbClr val="FFFF00"/>
                </a:solidFill>
                <a:effectLst/>
              </a:rPr>
              <a:t>The previous algorithm which we saw is having limited applicability because it is deterministic by nature so it can be used for the system where the information about the processes are available in advance</a:t>
            </a:r>
            <a:r>
              <a:rPr lang="en-US" sz="2800" smtClean="0">
                <a:effectLst/>
              </a:rPr>
              <a:t>. Right!</a:t>
            </a:r>
          </a:p>
          <a:p>
            <a:pPr algn="just">
              <a:buFont typeface="Wingdings" pitchFamily="2" charset="2"/>
              <a:buChar char="Ø"/>
            </a:pPr>
            <a:r>
              <a:rPr lang="en-US" sz="2800" smtClean="0">
                <a:effectLst/>
              </a:rPr>
              <a:t>But every time its not possible……</a:t>
            </a:r>
          </a:p>
          <a:p>
            <a:pPr algn="just">
              <a:buFont typeface="Wingdings" pitchFamily="2" charset="2"/>
              <a:buChar char="Ø"/>
            </a:pPr>
            <a:r>
              <a:rPr lang="en-US" sz="2800" smtClean="0">
                <a:effectLst/>
              </a:rPr>
              <a:t>So let we learn one </a:t>
            </a:r>
            <a:r>
              <a:rPr lang="en-US" sz="2800" smtClean="0">
                <a:solidFill>
                  <a:srgbClr val="FFFF00"/>
                </a:solidFill>
                <a:effectLst/>
              </a:rPr>
              <a:t>heuristic algorithm that does not require information about the nature of the processes</a:t>
            </a:r>
            <a:r>
              <a:rPr lang="en-US" sz="2800" smtClean="0">
                <a:effectLst/>
              </a:rPr>
              <a:t> and it is a centralized or Up-Down algorithm.</a:t>
            </a:r>
          </a:p>
          <a:p>
            <a:pPr algn="just">
              <a:buFont typeface="Wingdings" pitchFamily="2" charset="2"/>
              <a:buNone/>
            </a:pPr>
            <a:endParaRPr lang="en-US" sz="2800" smtClean="0">
              <a:effectLst/>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sz="3200" smtClean="0">
                <a:effectLst/>
              </a:rPr>
              <a:t>2. A Centralized Algorithm OR Up-Down Algorithm</a:t>
            </a:r>
          </a:p>
        </p:txBody>
      </p:sp>
      <p:sp>
        <p:nvSpPr>
          <p:cNvPr id="64515"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buFont typeface="Wingdings" pitchFamily="2" charset="2"/>
              <a:buChar char="Ø"/>
            </a:pPr>
            <a:r>
              <a:rPr lang="en-US" sz="2800" smtClean="0">
                <a:effectLst/>
              </a:rPr>
              <a:t>Here it is </a:t>
            </a:r>
            <a:r>
              <a:rPr lang="en-US" sz="2800" smtClean="0">
                <a:solidFill>
                  <a:srgbClr val="FFFF00"/>
                </a:solidFill>
                <a:effectLst/>
              </a:rPr>
              <a:t>centralized</a:t>
            </a:r>
            <a:r>
              <a:rPr lang="en-US" sz="2800" smtClean="0">
                <a:effectLst/>
              </a:rPr>
              <a:t> in the sense that </a:t>
            </a:r>
            <a:r>
              <a:rPr lang="en-US" sz="2800" smtClean="0">
                <a:solidFill>
                  <a:srgbClr val="FFFF00"/>
                </a:solidFill>
                <a:effectLst/>
              </a:rPr>
              <a:t>coordinator maintains one usage table with one entry per personal workstation initially zero</a:t>
            </a:r>
            <a:r>
              <a:rPr lang="en-US" sz="2800" smtClean="0">
                <a:effectLst/>
              </a:rPr>
              <a:t>. Obviously!</a:t>
            </a:r>
          </a:p>
          <a:p>
            <a:pPr algn="just">
              <a:buFont typeface="Wingdings" pitchFamily="2" charset="2"/>
              <a:buChar char="Ø"/>
            </a:pPr>
            <a:r>
              <a:rPr lang="en-US" sz="2800" smtClean="0">
                <a:effectLst/>
              </a:rPr>
              <a:t>When the significant events happen, messages are sent to the coordinator for updating the table.</a:t>
            </a:r>
          </a:p>
          <a:p>
            <a:pPr algn="just">
              <a:buFont typeface="Wingdings" pitchFamily="2" charset="2"/>
              <a:buChar char="Ø"/>
            </a:pPr>
            <a:r>
              <a:rPr lang="en-US" sz="2800" smtClean="0">
                <a:solidFill>
                  <a:srgbClr val="FFFF00"/>
                </a:solidFill>
                <a:effectLst/>
              </a:rPr>
              <a:t>Allocation decisions are based on the tabl</a:t>
            </a:r>
            <a:r>
              <a:rPr lang="en-US" sz="2800" smtClean="0">
                <a:effectLst/>
              </a:rPr>
              <a:t>e.</a:t>
            </a:r>
          </a:p>
          <a:p>
            <a:pPr algn="just">
              <a:buFont typeface="Wingdings" pitchFamily="2" charset="2"/>
              <a:buChar char="Ø"/>
            </a:pPr>
            <a:r>
              <a:rPr lang="en-US" sz="2800" smtClean="0">
                <a:effectLst/>
              </a:rPr>
              <a:t>And the decisions are needed to be taken when some event occurs like </a:t>
            </a:r>
            <a:r>
              <a:rPr lang="en-US" sz="2800" smtClean="0">
                <a:solidFill>
                  <a:srgbClr val="FFFF00"/>
                </a:solidFill>
                <a:effectLst/>
              </a:rPr>
              <a:t>when processor is requested or the processor becomes free. </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sz="3200" smtClean="0">
                <a:effectLst/>
              </a:rPr>
              <a:t>2. A Centralized Algorithm OR Up-Down Algorithm</a:t>
            </a:r>
          </a:p>
        </p:txBody>
      </p:sp>
      <p:sp>
        <p:nvSpPr>
          <p:cNvPr id="65539" name="Rectangle 3"/>
          <p:cNvSpPr>
            <a:spLocks noGrp="1" noChangeArrowheads="1"/>
          </p:cNvSpPr>
          <p:nvPr>
            <p:ph type="body" idx="4294967295"/>
          </p:nvPr>
        </p:nvSpPr>
        <p:spPr>
          <a:xfrm>
            <a:off x="457200" y="1600200"/>
            <a:ext cx="8686800" cy="5257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lnSpc>
                <a:spcPct val="90000"/>
              </a:lnSpc>
              <a:buFont typeface="Wingdings" pitchFamily="2" charset="2"/>
              <a:buChar char="Ø"/>
            </a:pPr>
            <a:r>
              <a:rPr lang="en-US" sz="2800" smtClean="0">
                <a:solidFill>
                  <a:srgbClr val="FFFF00"/>
                </a:solidFill>
                <a:effectLst/>
              </a:rPr>
              <a:t>The unusual thing about this algorithm and why it is centralized</a:t>
            </a:r>
            <a:r>
              <a:rPr lang="en-US" sz="2800" smtClean="0">
                <a:effectLst/>
              </a:rPr>
              <a:t> is that here instead of having the goal to maximize the CPU utilization , goal is to give each user the fair share of computing power.</a:t>
            </a:r>
          </a:p>
          <a:p>
            <a:pPr algn="just">
              <a:lnSpc>
                <a:spcPct val="90000"/>
              </a:lnSpc>
              <a:buFont typeface="Wingdings" pitchFamily="2" charset="2"/>
              <a:buChar char="Ø"/>
            </a:pPr>
            <a:r>
              <a:rPr lang="en-US" sz="2800" smtClean="0">
                <a:effectLst/>
              </a:rPr>
              <a:t>This algorithm works as follow.</a:t>
            </a:r>
          </a:p>
          <a:p>
            <a:pPr algn="just">
              <a:lnSpc>
                <a:spcPct val="90000"/>
              </a:lnSpc>
              <a:buFont typeface="Wingdings" pitchFamily="2" charset="2"/>
              <a:buChar char="Ø"/>
            </a:pPr>
            <a:r>
              <a:rPr lang="en-US" sz="2800" smtClean="0">
                <a:solidFill>
                  <a:srgbClr val="FFFF00"/>
                </a:solidFill>
                <a:effectLst/>
              </a:rPr>
              <a:t>Here one thing should be keep in mind that when ever a processor or a workstation running its processes on other workstation or processors it gets per second fixed number of penalty points. And the workstations whose processes are pending to be run on some other machine will get point in minus that means credit. </a:t>
            </a:r>
            <a:r>
              <a:rPr lang="en-US" sz="2800" smtClean="0">
                <a:effectLst/>
              </a:rPr>
              <a:t>right!</a:t>
            </a:r>
          </a:p>
          <a:p>
            <a:pPr algn="just">
              <a:lnSpc>
                <a:spcPct val="90000"/>
              </a:lnSpc>
              <a:buFont typeface="Wingdings" pitchFamily="2" charset="2"/>
              <a:buChar char="Ø"/>
            </a:pPr>
            <a:r>
              <a:rPr lang="en-US" sz="2800" smtClean="0">
                <a:effectLst/>
              </a:rPr>
              <a:t>And this is actually the entry in the central usage table. </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sz="3200" smtClean="0">
                <a:effectLst/>
              </a:rPr>
              <a:t>2. A Centralized Algorithm OR Up-Down Algorithm</a:t>
            </a:r>
          </a:p>
        </p:txBody>
      </p:sp>
      <p:sp>
        <p:nvSpPr>
          <p:cNvPr id="66563" name="Rectangle 3"/>
          <p:cNvSpPr>
            <a:spLocks noGrp="1" noChangeArrowheads="1"/>
          </p:cNvSpPr>
          <p:nvPr>
            <p:ph type="body" idx="4294967295"/>
          </p:nvPr>
        </p:nvSpPr>
        <p:spPr>
          <a:xfrm>
            <a:off x="457200" y="1600200"/>
            <a:ext cx="8229600" cy="495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lnSpc>
                <a:spcPct val="90000"/>
              </a:lnSpc>
              <a:buFont typeface="Wingdings" pitchFamily="2" charset="2"/>
              <a:buChar char="Ø"/>
            </a:pPr>
            <a:r>
              <a:rPr lang="en-US" sz="2800" smtClean="0">
                <a:effectLst/>
              </a:rPr>
              <a:t>Now suppose some workstations are making requests for running its processes some where else ok! So this requests will be first sent to central coordinator which maintains the usage table so now the coordinator will make decision for deciding that which processor should be given first chance.</a:t>
            </a:r>
          </a:p>
          <a:p>
            <a:pPr algn="just">
              <a:lnSpc>
                <a:spcPct val="90000"/>
              </a:lnSpc>
              <a:buFont typeface="Wingdings" pitchFamily="2" charset="2"/>
              <a:buChar char="Ø"/>
            </a:pPr>
            <a:r>
              <a:rPr lang="en-US" sz="2800" smtClean="0">
                <a:effectLst/>
              </a:rPr>
              <a:t>And coordinator will make this decision based on this fact.</a:t>
            </a:r>
          </a:p>
          <a:p>
            <a:pPr algn="just">
              <a:lnSpc>
                <a:spcPct val="90000"/>
              </a:lnSpc>
              <a:buFont typeface="Wingdings" pitchFamily="2" charset="2"/>
              <a:buChar char="Ø"/>
            </a:pPr>
            <a:r>
              <a:rPr lang="en-US" sz="2800" smtClean="0">
                <a:effectLst/>
              </a:rPr>
              <a:t>It will check the usage table entry of each one of these and which ever workstations penalty points are least will be given the chance to run its processes on some other machine. Right!</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sz="3200" smtClean="0">
                <a:effectLst/>
              </a:rPr>
              <a:t>2. A Centralized Algorithm OR Up-Down Algorithm</a:t>
            </a:r>
          </a:p>
        </p:txBody>
      </p:sp>
      <p:sp>
        <p:nvSpPr>
          <p:cNvPr id="67587" name="Rectangle 3"/>
          <p:cNvSpPr>
            <a:spLocks noGrp="1" noChangeArrowheads="1"/>
          </p:cNvSpPr>
          <p:nvPr>
            <p:ph type="body" idx="4294967295"/>
          </p:nvPr>
        </p:nvSpPr>
        <p:spPr>
          <a:xfrm>
            <a:off x="457200" y="1600200"/>
            <a:ext cx="8229600" cy="4800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buFont typeface="Wingdings" pitchFamily="2" charset="2"/>
              <a:buChar char="Ø"/>
            </a:pPr>
            <a:r>
              <a:rPr lang="en-US" sz="2800" smtClean="0">
                <a:effectLst/>
              </a:rPr>
              <a:t>Usage table entry can be </a:t>
            </a:r>
            <a:r>
              <a:rPr lang="en-US" sz="2800" smtClean="0">
                <a:solidFill>
                  <a:srgbClr val="FFFF00"/>
                </a:solidFill>
                <a:effectLst/>
              </a:rPr>
              <a:t>positive, zero, or negative</a:t>
            </a:r>
            <a:r>
              <a:rPr lang="en-US" sz="2800" smtClean="0">
                <a:effectLst/>
              </a:rPr>
              <a:t>.</a:t>
            </a:r>
          </a:p>
          <a:p>
            <a:pPr algn="just">
              <a:buFont typeface="Wingdings" pitchFamily="2" charset="2"/>
              <a:buChar char="Ø"/>
            </a:pPr>
            <a:r>
              <a:rPr lang="en-US" sz="2800" smtClean="0">
                <a:solidFill>
                  <a:srgbClr val="FFFF00"/>
                </a:solidFill>
                <a:effectLst/>
              </a:rPr>
              <a:t>A positive </a:t>
            </a:r>
            <a:r>
              <a:rPr lang="en-US" sz="2800" smtClean="0">
                <a:effectLst/>
              </a:rPr>
              <a:t>entry indicates that a workstation is using other workstation's computing power.</a:t>
            </a:r>
          </a:p>
          <a:p>
            <a:pPr algn="just">
              <a:buFont typeface="Wingdings" pitchFamily="2" charset="2"/>
              <a:buChar char="Ø"/>
            </a:pPr>
            <a:r>
              <a:rPr lang="en-US" sz="2800" smtClean="0">
                <a:solidFill>
                  <a:srgbClr val="FFFF00"/>
                </a:solidFill>
                <a:effectLst/>
              </a:rPr>
              <a:t>A zero </a:t>
            </a:r>
            <a:r>
              <a:rPr lang="en-US" sz="2800" smtClean="0">
                <a:effectLst/>
              </a:rPr>
              <a:t>entry indicates the neutral state.</a:t>
            </a:r>
          </a:p>
          <a:p>
            <a:pPr algn="just">
              <a:buFont typeface="Wingdings" pitchFamily="2" charset="2"/>
              <a:buChar char="Ø"/>
            </a:pPr>
            <a:r>
              <a:rPr lang="en-US" sz="2800" smtClean="0">
                <a:effectLst/>
              </a:rPr>
              <a:t>And </a:t>
            </a:r>
            <a:r>
              <a:rPr lang="en-US" sz="2800" smtClean="0">
                <a:solidFill>
                  <a:srgbClr val="FFFF00"/>
                </a:solidFill>
                <a:effectLst/>
              </a:rPr>
              <a:t>a negative entry </a:t>
            </a:r>
            <a:r>
              <a:rPr lang="en-US" sz="2800" smtClean="0">
                <a:effectLst/>
              </a:rPr>
              <a:t>indicates that this workstation is having many processes pending and it needs resources.</a:t>
            </a:r>
          </a:p>
          <a:p>
            <a:pPr algn="just">
              <a:buFont typeface="Wingdings" pitchFamily="2" charset="2"/>
              <a:buChar char="Ø"/>
            </a:pPr>
            <a:r>
              <a:rPr lang="en-US" sz="2800" smtClean="0">
                <a:solidFill>
                  <a:srgbClr val="FFFF00"/>
                </a:solidFill>
                <a:effectLst/>
              </a:rPr>
              <a:t>So when decision needs to be made at that time the workstation having least score will always beat the workstations having more penalty points.  </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sz="3200" smtClean="0">
                <a:effectLst/>
              </a:rPr>
              <a:t>2. A Centralized Algorithm OR Up-Down Algorithm</a:t>
            </a:r>
          </a:p>
        </p:txBody>
      </p:sp>
      <p:sp>
        <p:nvSpPr>
          <p:cNvPr id="68611"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buFont typeface="Wingdings" pitchFamily="2" charset="2"/>
              <a:buChar char="Ø"/>
            </a:pPr>
            <a:r>
              <a:rPr lang="en-US" sz="2800" smtClean="0">
                <a:effectLst/>
              </a:rPr>
              <a:t>So here attempt is to </a:t>
            </a:r>
            <a:r>
              <a:rPr lang="en-US" sz="2800" smtClean="0">
                <a:solidFill>
                  <a:srgbClr val="FFFF00"/>
                </a:solidFill>
                <a:effectLst/>
              </a:rPr>
              <a:t>not to let any single user dominate the system resources</a:t>
            </a:r>
            <a:r>
              <a:rPr lang="en-US" sz="2800" smtClean="0">
                <a:effectLst/>
              </a:rPr>
              <a:t>.</a:t>
            </a:r>
          </a:p>
          <a:p>
            <a:pPr algn="just">
              <a:buFont typeface="Wingdings" pitchFamily="2" charset="2"/>
              <a:buChar char="Ø"/>
            </a:pPr>
            <a:r>
              <a:rPr lang="en-US" sz="2800" smtClean="0">
                <a:effectLst/>
              </a:rPr>
              <a:t>And each user should get </a:t>
            </a:r>
            <a:r>
              <a:rPr lang="en-US" sz="2800" smtClean="0">
                <a:solidFill>
                  <a:srgbClr val="FFFF00"/>
                </a:solidFill>
                <a:effectLst/>
              </a:rPr>
              <a:t>fair share of computing power.</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600" dirty="0" smtClean="0">
                <a:effectLst/>
              </a:rPr>
              <a:t>2. A Centralized Algorithm OR Up-Down Algorithm</a:t>
            </a:r>
            <a:endParaRPr lang="en-US" sz="3600" dirty="0"/>
          </a:p>
        </p:txBody>
      </p:sp>
      <p:pic>
        <p:nvPicPr>
          <p:cNvPr id="69635" name="Content Placeholder 5" descr="scan0038.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990600" y="1371600"/>
            <a:ext cx="6858000" cy="5486400"/>
          </a:xfr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sz="3600" smtClean="0">
                <a:effectLst/>
              </a:rPr>
              <a:t>3.A Hierarchical Algorithm</a:t>
            </a:r>
          </a:p>
        </p:txBody>
      </p:sp>
      <p:sp>
        <p:nvSpPr>
          <p:cNvPr id="70659" name="Rectangle 3"/>
          <p:cNvSpPr>
            <a:spLocks noGrp="1" noChangeArrowheads="1"/>
          </p:cNvSpPr>
          <p:nvPr>
            <p:ph type="body" idx="4294967295"/>
          </p:nvPr>
        </p:nvSpPr>
        <p:spPr>
          <a:xfrm>
            <a:off x="457200" y="1600200"/>
            <a:ext cx="8229600" cy="5029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buFont typeface="Wingdings" pitchFamily="2" charset="2"/>
              <a:buChar char="Ø"/>
            </a:pPr>
            <a:r>
              <a:rPr lang="en-US" sz="2800" smtClean="0">
                <a:solidFill>
                  <a:srgbClr val="FFFF00"/>
                </a:solidFill>
                <a:effectLst/>
              </a:rPr>
              <a:t>Centralized algorithm such as Up-Down do not scale well for the large system because it results in heavy load on that central component which is managing this algorithm.</a:t>
            </a:r>
            <a:r>
              <a:rPr lang="en-US" sz="2800" smtClean="0">
                <a:effectLst/>
              </a:rPr>
              <a:t> Right!</a:t>
            </a:r>
          </a:p>
          <a:p>
            <a:pPr algn="just">
              <a:buFont typeface="Wingdings" pitchFamily="2" charset="2"/>
              <a:buChar char="Ø"/>
            </a:pPr>
            <a:r>
              <a:rPr lang="en-US" sz="2800" smtClean="0">
                <a:effectLst/>
              </a:rPr>
              <a:t>One approach that has been proposed for keeping tabs on a collection of processors is to </a:t>
            </a:r>
            <a:r>
              <a:rPr lang="en-US" sz="2800" smtClean="0">
                <a:solidFill>
                  <a:srgbClr val="FFFF00"/>
                </a:solidFill>
                <a:effectLst/>
              </a:rPr>
              <a:t>organize them in a logical hierarchy independent on the logical structure.</a:t>
            </a:r>
          </a:p>
          <a:p>
            <a:pPr algn="just">
              <a:buFont typeface="Wingdings" pitchFamily="2" charset="2"/>
              <a:buChar char="Ø"/>
            </a:pPr>
            <a:r>
              <a:rPr lang="en-US" sz="2800" smtClean="0">
                <a:effectLst/>
              </a:rPr>
              <a:t>For each group of </a:t>
            </a:r>
            <a:r>
              <a:rPr lang="en-US" sz="2800" smtClean="0">
                <a:solidFill>
                  <a:srgbClr val="FFFF00"/>
                </a:solidFill>
                <a:effectLst/>
              </a:rPr>
              <a:t>K</a:t>
            </a:r>
            <a:r>
              <a:rPr lang="en-US" sz="2800" smtClean="0">
                <a:effectLst/>
              </a:rPr>
              <a:t> workers, one manager machine (the Department head) is assigned the task of keeping track of who is busy and who is idle. </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sz="3600" smtClean="0">
                <a:effectLst/>
              </a:rPr>
              <a:t>3.A Hierarchical Algorithm</a:t>
            </a:r>
          </a:p>
        </p:txBody>
      </p:sp>
      <p:sp>
        <p:nvSpPr>
          <p:cNvPr id="71683" name="Rectangle 3"/>
          <p:cNvSpPr>
            <a:spLocks noGrp="1" noChangeArrowheads="1"/>
          </p:cNvSpPr>
          <p:nvPr>
            <p:ph type="body" idx="4294967295"/>
          </p:nvPr>
        </p:nvSpPr>
        <p:spPr>
          <a:xfrm>
            <a:off x="457200" y="1600200"/>
            <a:ext cx="8229600" cy="495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lnSpc>
                <a:spcPct val="90000"/>
              </a:lnSpc>
              <a:buFont typeface="Wingdings" pitchFamily="2" charset="2"/>
              <a:buChar char="Ø"/>
            </a:pPr>
            <a:r>
              <a:rPr lang="en-US" sz="2800" smtClean="0">
                <a:effectLst/>
              </a:rPr>
              <a:t>If the system is large then there will be more departmental heads, so some machines will function as a dean. And each governing some number of this departmental heads. </a:t>
            </a:r>
            <a:r>
              <a:rPr lang="en-US" sz="2800" smtClean="0">
                <a:solidFill>
                  <a:srgbClr val="FFFF00"/>
                </a:solidFill>
                <a:effectLst/>
              </a:rPr>
              <a:t>And this way it can be extended.</a:t>
            </a:r>
          </a:p>
          <a:p>
            <a:pPr algn="just">
              <a:lnSpc>
                <a:spcPct val="90000"/>
              </a:lnSpc>
              <a:buFont typeface="Wingdings" pitchFamily="2" charset="2"/>
              <a:buChar char="Ø"/>
            </a:pPr>
            <a:r>
              <a:rPr lang="en-US" sz="2800" smtClean="0">
                <a:solidFill>
                  <a:srgbClr val="FFFF00"/>
                </a:solidFill>
                <a:effectLst/>
              </a:rPr>
              <a:t>An obvious question </a:t>
            </a:r>
            <a:r>
              <a:rPr lang="en-US" sz="2800" smtClean="0">
                <a:effectLst/>
              </a:rPr>
              <a:t>is that what happens when a department head stops functioning? </a:t>
            </a:r>
            <a:r>
              <a:rPr lang="en-US" sz="2800" smtClean="0">
                <a:solidFill>
                  <a:srgbClr val="FFFF00"/>
                </a:solidFill>
                <a:effectLst/>
              </a:rPr>
              <a:t>One solution is to promote one of the direct subordinates of the faulty manager to fill in for the boss.</a:t>
            </a:r>
          </a:p>
          <a:p>
            <a:pPr algn="just">
              <a:lnSpc>
                <a:spcPct val="90000"/>
              </a:lnSpc>
              <a:buFont typeface="Wingdings" pitchFamily="2" charset="2"/>
              <a:buChar char="Ø"/>
            </a:pPr>
            <a:r>
              <a:rPr lang="en-US" sz="2800" smtClean="0">
                <a:effectLst/>
              </a:rPr>
              <a:t>To avoid having the single authority at top we can truncate the tree so that now supreme authority is not single. </a:t>
            </a:r>
            <a:r>
              <a:rPr lang="en-US" sz="2800" smtClean="0">
                <a:solidFill>
                  <a:srgbClr val="FFFF00"/>
                </a:solidFill>
                <a:effectLst/>
              </a:rPr>
              <a:t>Means the failure of one does not bring entire system down.</a:t>
            </a:r>
            <a:r>
              <a:rPr lang="en-US" sz="2800" smtClean="0">
                <a:effectLst/>
              </a:rPr>
              <a:t> Getting…… </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sz="3600" smtClean="0">
                <a:effectLst/>
              </a:rPr>
              <a:t>3.A Hierarchical Algorithm</a:t>
            </a:r>
          </a:p>
        </p:txBody>
      </p:sp>
      <p:sp>
        <p:nvSpPr>
          <p:cNvPr id="72707"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Wingdings" pitchFamily="2" charset="2"/>
              <a:buChar char="Ø"/>
            </a:pPr>
            <a:endParaRPr lang="en-US" sz="2800" smtClean="0">
              <a:effectLst/>
            </a:endParaRPr>
          </a:p>
        </p:txBody>
      </p:sp>
      <p:pic>
        <p:nvPicPr>
          <p:cNvPr id="72708" name="Picture 3" descr="scan0039.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336800"/>
            <a:ext cx="7315200"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3600" dirty="0" smtClean="0"/>
              <a:t>The Workstation Model Continue……..</a:t>
            </a:r>
            <a:endParaRPr lang="en-US" sz="3600" dirty="0"/>
          </a:p>
        </p:txBody>
      </p:sp>
      <p:pic>
        <p:nvPicPr>
          <p:cNvPr id="18435" name="Content Placeholder 3" descr="scan0033.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 y="1524000"/>
            <a:ext cx="8458200" cy="3324225"/>
          </a:xfr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sz="3600" smtClean="0">
                <a:effectLst/>
              </a:rPr>
              <a:t>3.A Hierarchical Algorithm</a:t>
            </a:r>
          </a:p>
        </p:txBody>
      </p:sp>
      <p:sp>
        <p:nvSpPr>
          <p:cNvPr id="73731"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buFont typeface="Wingdings" pitchFamily="2" charset="2"/>
              <a:buChar char="Ø"/>
            </a:pPr>
            <a:r>
              <a:rPr lang="en-US" sz="2800" smtClean="0">
                <a:solidFill>
                  <a:srgbClr val="FFFF00"/>
                </a:solidFill>
                <a:effectLst/>
              </a:rPr>
              <a:t>So here when one member malfunctions or crashes the remaining members promote someone one level down as replacement</a:t>
            </a:r>
            <a:r>
              <a:rPr lang="en-US" sz="2800" smtClean="0">
                <a:effectLst/>
              </a:rPr>
              <a:t>. Right!</a:t>
            </a:r>
          </a:p>
          <a:p>
            <a:pPr algn="just">
              <a:buFont typeface="Wingdings" pitchFamily="2" charset="2"/>
              <a:buChar char="Ø"/>
            </a:pPr>
            <a:r>
              <a:rPr lang="en-US" sz="2800" smtClean="0">
                <a:effectLst/>
              </a:rPr>
              <a:t>So we can say that </a:t>
            </a:r>
            <a:r>
              <a:rPr lang="en-US" sz="2800" smtClean="0">
                <a:solidFill>
                  <a:srgbClr val="FFFF00"/>
                </a:solidFill>
                <a:effectLst/>
              </a:rPr>
              <a:t>this system is self repairing </a:t>
            </a:r>
            <a:r>
              <a:rPr lang="en-US" sz="2800" smtClean="0">
                <a:effectLst/>
              </a:rPr>
              <a:t>and can </a:t>
            </a:r>
            <a:r>
              <a:rPr lang="en-US" sz="2800" smtClean="0">
                <a:solidFill>
                  <a:srgbClr val="FFFF00"/>
                </a:solidFill>
                <a:effectLst/>
              </a:rPr>
              <a:t>survive occasional crashes of both workers and managers and manages</a:t>
            </a:r>
            <a:r>
              <a:rPr lang="en-US" sz="2800" smtClean="0">
                <a:effectLst/>
              </a:rPr>
              <a:t> without any long-term effects.   </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600" dirty="0" smtClean="0"/>
              <a:t>4.A sender initiated Distributed Algorithm</a:t>
            </a:r>
            <a:endParaRPr lang="en-US" sz="3600" dirty="0"/>
          </a:p>
        </p:txBody>
      </p:sp>
      <p:sp>
        <p:nvSpPr>
          <p:cNvPr id="3" name="Content Placeholder 2"/>
          <p:cNvSpPr>
            <a:spLocks noGrp="1"/>
          </p:cNvSpPr>
          <p:nvPr>
            <p:ph idx="1"/>
          </p:nvPr>
        </p:nvSpPr>
        <p:spPr>
          <a:xfrm>
            <a:off x="457200" y="1600200"/>
            <a:ext cx="8229600" cy="5029200"/>
          </a:xfrm>
        </p:spPr>
        <p:txBody>
          <a:bodyPr/>
          <a:lstStyle/>
          <a:p>
            <a:pPr algn="just">
              <a:buFont typeface="Wingdings" pitchFamily="2" charset="2"/>
              <a:buChar char="Ø"/>
              <a:defRPr/>
            </a:pPr>
            <a:r>
              <a:rPr lang="en-US" sz="2800" dirty="0" smtClean="0">
                <a:solidFill>
                  <a:srgbClr val="FFFF00"/>
                </a:solidFill>
              </a:rPr>
              <a:t>So far the algorithm that we have seen, are all centralized or semi-centralized. But in practice distributed algorithm also exits.</a:t>
            </a:r>
          </a:p>
          <a:p>
            <a:pPr algn="just">
              <a:buFont typeface="Wingdings" pitchFamily="2" charset="2"/>
              <a:buChar char="Ø"/>
              <a:defRPr/>
            </a:pPr>
            <a:r>
              <a:rPr lang="en-US" sz="2800" dirty="0" smtClean="0"/>
              <a:t>Here the machine on which the </a:t>
            </a:r>
            <a:r>
              <a:rPr lang="en-US" sz="2800" dirty="0" smtClean="0">
                <a:solidFill>
                  <a:srgbClr val="FFFF00"/>
                </a:solidFill>
              </a:rPr>
              <a:t>process has been created </a:t>
            </a:r>
            <a:r>
              <a:rPr lang="en-US" sz="2800" dirty="0" smtClean="0"/>
              <a:t>and </a:t>
            </a:r>
            <a:r>
              <a:rPr lang="en-US" sz="2800" dirty="0" smtClean="0">
                <a:solidFill>
                  <a:srgbClr val="FFFF00"/>
                </a:solidFill>
              </a:rPr>
              <a:t>wants to run or send it somewhere else</a:t>
            </a:r>
            <a:r>
              <a:rPr lang="en-US" sz="2800" dirty="0" smtClean="0"/>
              <a:t> , asks the </a:t>
            </a:r>
            <a:r>
              <a:rPr lang="en-US" sz="2800" dirty="0" smtClean="0">
                <a:solidFill>
                  <a:srgbClr val="FFFF00"/>
                </a:solidFill>
              </a:rPr>
              <a:t>probing question or inquiry ques</a:t>
            </a:r>
            <a:r>
              <a:rPr lang="en-US" sz="2800" dirty="0" smtClean="0"/>
              <a:t>tion to some randomly selected machine. </a:t>
            </a:r>
            <a:r>
              <a:rPr lang="en-US" sz="2800" dirty="0" smtClean="0">
                <a:solidFill>
                  <a:srgbClr val="FFFF00"/>
                </a:solidFill>
              </a:rPr>
              <a:t>If that machine’s load is below some threshold value then it accepts that process otherwise denies. </a:t>
            </a:r>
          </a:p>
          <a:p>
            <a:pPr algn="just">
              <a:buFont typeface="Wingdings" pitchFamily="2" charset="2"/>
              <a:buChar char="Ø"/>
              <a:defRPr/>
            </a:pPr>
            <a:r>
              <a:rPr lang="en-US" sz="2800" dirty="0" smtClean="0"/>
              <a:t>And if it denies then some other machine is again randomly chosen and inquiry is made.</a:t>
            </a:r>
            <a:endParaRPr lang="en-US" sz="2800"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600" dirty="0" smtClean="0"/>
              <a:t>4.A sender initiated Distributed Algorithm</a:t>
            </a:r>
            <a:endParaRPr lang="en-US" sz="3600" dirty="0"/>
          </a:p>
        </p:txBody>
      </p:sp>
      <p:sp>
        <p:nvSpPr>
          <p:cNvPr id="3" name="Content Placeholder 2"/>
          <p:cNvSpPr>
            <a:spLocks noGrp="1"/>
          </p:cNvSpPr>
          <p:nvPr>
            <p:ph idx="1"/>
          </p:nvPr>
        </p:nvSpPr>
        <p:spPr/>
        <p:txBody>
          <a:bodyPr/>
          <a:lstStyle/>
          <a:p>
            <a:pPr algn="just">
              <a:buFont typeface="Wingdings" pitchFamily="2" charset="2"/>
              <a:buChar char="Ø"/>
              <a:defRPr/>
            </a:pPr>
            <a:r>
              <a:rPr lang="en-US" sz="2800" dirty="0" smtClean="0"/>
              <a:t>And this algorithm is repeated for N number of times.</a:t>
            </a:r>
          </a:p>
          <a:p>
            <a:pPr algn="just">
              <a:buFont typeface="Wingdings" pitchFamily="2" charset="2"/>
              <a:buChar char="Ø"/>
              <a:defRPr/>
            </a:pPr>
            <a:r>
              <a:rPr lang="en-US" sz="2800" dirty="0" smtClean="0">
                <a:solidFill>
                  <a:srgbClr val="FFFF00"/>
                </a:solidFill>
              </a:rPr>
              <a:t>If the suitable environment is not found in N probes then decision is made to run the process where it was originated. </a:t>
            </a:r>
            <a:endParaRPr lang="en-US" sz="2800" dirty="0">
              <a:solidFill>
                <a:srgbClr val="FFFF00"/>
              </a:solidFill>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600" dirty="0" smtClean="0"/>
              <a:t>5.A receiver initiated Distributed Algorithm</a:t>
            </a:r>
            <a:endParaRPr lang="en-US" sz="3600" dirty="0"/>
          </a:p>
        </p:txBody>
      </p:sp>
      <p:sp>
        <p:nvSpPr>
          <p:cNvPr id="3" name="Content Placeholder 2"/>
          <p:cNvSpPr>
            <a:spLocks noGrp="1"/>
          </p:cNvSpPr>
          <p:nvPr>
            <p:ph idx="1"/>
          </p:nvPr>
        </p:nvSpPr>
        <p:spPr>
          <a:xfrm>
            <a:off x="457200" y="1600200"/>
            <a:ext cx="8229600" cy="5257800"/>
          </a:xfrm>
        </p:spPr>
        <p:txBody>
          <a:bodyPr/>
          <a:lstStyle/>
          <a:p>
            <a:pPr algn="just">
              <a:buFont typeface="Wingdings" pitchFamily="2" charset="2"/>
              <a:buChar char="Ø"/>
              <a:defRPr/>
            </a:pPr>
            <a:r>
              <a:rPr lang="en-US" sz="2800" dirty="0" smtClean="0">
                <a:solidFill>
                  <a:srgbClr val="FFFF00"/>
                </a:solidFill>
              </a:rPr>
              <a:t>The previous algorithm is initiated by Overloaded sender where as complementary algorithm can be the one where underloaded receiver initiates the process.</a:t>
            </a:r>
          </a:p>
          <a:p>
            <a:pPr algn="just">
              <a:buFont typeface="Wingdings" pitchFamily="2" charset="2"/>
              <a:buChar char="Ø"/>
              <a:defRPr/>
            </a:pPr>
            <a:r>
              <a:rPr lang="en-US" sz="2800" dirty="0" smtClean="0"/>
              <a:t>So here when on particular machine process finishes  so that underloaded machine randomly selects one machine and asks for work.</a:t>
            </a:r>
          </a:p>
          <a:p>
            <a:pPr algn="just">
              <a:buFont typeface="Wingdings" pitchFamily="2" charset="2"/>
              <a:buChar char="Ø"/>
              <a:defRPr/>
            </a:pPr>
            <a:r>
              <a:rPr lang="en-US" sz="2800" dirty="0" smtClean="0"/>
              <a:t>If it does not have work to give then it selects second machine and so on……</a:t>
            </a:r>
          </a:p>
          <a:p>
            <a:pPr algn="just">
              <a:buFont typeface="Wingdings" pitchFamily="2" charset="2"/>
              <a:buChar char="Ø"/>
              <a:defRPr/>
            </a:pPr>
            <a:r>
              <a:rPr lang="en-US" sz="2800" dirty="0" smtClean="0">
                <a:solidFill>
                  <a:srgbClr val="FFFF00"/>
                </a:solidFill>
              </a:rPr>
              <a:t>It continues this process for N probes and then stops.</a:t>
            </a:r>
            <a:endParaRPr lang="en-US" sz="2800" dirty="0">
              <a:solidFill>
                <a:srgbClr val="FFFF00"/>
              </a:solidFill>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600" dirty="0" smtClean="0"/>
              <a:t>5.A receiver initiated Distributed Algorithm</a:t>
            </a:r>
            <a:endParaRPr lang="en-US" sz="3600" dirty="0"/>
          </a:p>
        </p:txBody>
      </p:sp>
      <p:sp>
        <p:nvSpPr>
          <p:cNvPr id="3" name="Content Placeholder 2"/>
          <p:cNvSpPr>
            <a:spLocks noGrp="1"/>
          </p:cNvSpPr>
          <p:nvPr>
            <p:ph idx="1"/>
          </p:nvPr>
        </p:nvSpPr>
        <p:spPr/>
        <p:txBody>
          <a:bodyPr/>
          <a:lstStyle/>
          <a:p>
            <a:pPr>
              <a:buFont typeface="Wingdings" pitchFamily="2" charset="2"/>
              <a:buChar char="Ø"/>
              <a:defRPr/>
            </a:pPr>
            <a:r>
              <a:rPr lang="en-US" sz="2800" dirty="0" smtClean="0"/>
              <a:t>Again when second process finishes then it again initiates this algorithm </a:t>
            </a:r>
            <a:r>
              <a:rPr lang="en-US" sz="2800" smtClean="0"/>
              <a:t>or process.</a:t>
            </a:r>
            <a:endParaRPr lang="en-US" sz="2800"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sz="3200" smtClean="0">
                <a:effectLst/>
              </a:rPr>
              <a:t>6. Bidding Algorithm</a:t>
            </a:r>
          </a:p>
        </p:txBody>
      </p:sp>
      <p:sp>
        <p:nvSpPr>
          <p:cNvPr id="78851"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buFont typeface="Wingdings" pitchFamily="2" charset="2"/>
              <a:buChar char="Ø"/>
            </a:pPr>
            <a:r>
              <a:rPr lang="en-US" sz="2800" smtClean="0">
                <a:effectLst/>
              </a:rPr>
              <a:t>Another class of algorithms tries to turn the computer system a </a:t>
            </a:r>
            <a:r>
              <a:rPr lang="en-US" sz="2800" smtClean="0">
                <a:solidFill>
                  <a:srgbClr val="FFFF00"/>
                </a:solidFill>
                <a:effectLst/>
              </a:rPr>
              <a:t>miniature economy</a:t>
            </a:r>
            <a:r>
              <a:rPr lang="en-US" sz="2800" smtClean="0">
                <a:effectLst/>
              </a:rPr>
              <a:t>.</a:t>
            </a:r>
          </a:p>
          <a:p>
            <a:pPr algn="just">
              <a:buFont typeface="Wingdings" pitchFamily="2" charset="2"/>
              <a:buChar char="Ø"/>
            </a:pPr>
            <a:r>
              <a:rPr lang="en-US" sz="2800" smtClean="0">
                <a:effectLst/>
              </a:rPr>
              <a:t>With buyers and sellers of services and prices set by supply and demand.</a:t>
            </a:r>
          </a:p>
          <a:p>
            <a:pPr algn="just">
              <a:buFont typeface="Wingdings" pitchFamily="2" charset="2"/>
              <a:buChar char="Ø"/>
            </a:pPr>
            <a:r>
              <a:rPr lang="en-US" sz="2800" smtClean="0">
                <a:solidFill>
                  <a:srgbClr val="FFFF00"/>
                </a:solidFill>
                <a:effectLst/>
              </a:rPr>
              <a:t>The key players in the economy are the processes, which must buy CPU time to get their work done, and processors which auction their cycles off to the highest bidder.</a:t>
            </a:r>
          </a:p>
          <a:p>
            <a:pPr algn="just">
              <a:buFont typeface="Wingdings" pitchFamily="2" charset="2"/>
              <a:buNone/>
            </a:pPr>
            <a:r>
              <a:rPr lang="en-US" sz="2800" smtClean="0">
                <a:effectLst/>
              </a:rPr>
              <a:t> </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sz="3200" smtClean="0">
                <a:effectLst/>
              </a:rPr>
              <a:t>6. Bidding Algorithm</a:t>
            </a:r>
          </a:p>
        </p:txBody>
      </p:sp>
      <p:sp>
        <p:nvSpPr>
          <p:cNvPr id="79875"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buFont typeface="Wingdings" pitchFamily="2" charset="2"/>
              <a:buChar char="Ø"/>
            </a:pPr>
            <a:r>
              <a:rPr lang="en-US" sz="2800" smtClean="0">
                <a:solidFill>
                  <a:srgbClr val="FFFF00"/>
                </a:solidFill>
                <a:effectLst/>
              </a:rPr>
              <a:t>Each processor advertises</a:t>
            </a:r>
            <a:r>
              <a:rPr lang="en-US" sz="2800" smtClean="0">
                <a:effectLst/>
              </a:rPr>
              <a:t> its approximate price by putting it in a publicly readable file.</a:t>
            </a:r>
          </a:p>
          <a:p>
            <a:pPr algn="just">
              <a:buFont typeface="Wingdings" pitchFamily="2" charset="2"/>
              <a:buChar char="Ø"/>
            </a:pPr>
            <a:r>
              <a:rPr lang="en-US" sz="2800" smtClean="0">
                <a:effectLst/>
              </a:rPr>
              <a:t>This price is not guaranteed, but gives an indication of what the service is worth.</a:t>
            </a:r>
          </a:p>
          <a:p>
            <a:pPr algn="just">
              <a:buFont typeface="Wingdings" pitchFamily="2" charset="2"/>
              <a:buChar char="Ø"/>
            </a:pPr>
            <a:r>
              <a:rPr lang="en-US" sz="2800" smtClean="0">
                <a:effectLst/>
              </a:rPr>
              <a:t>Different processors may have different prices, </a:t>
            </a:r>
            <a:r>
              <a:rPr lang="en-US" sz="2800" smtClean="0">
                <a:solidFill>
                  <a:srgbClr val="FFFF00"/>
                </a:solidFill>
                <a:effectLst/>
              </a:rPr>
              <a:t>depending on their speed, memory size, presence of floating point hardware, and other features.</a:t>
            </a:r>
          </a:p>
          <a:p>
            <a:pPr algn="just">
              <a:buFont typeface="Wingdings" pitchFamily="2" charset="2"/>
              <a:buChar char="Ø"/>
            </a:pPr>
            <a:r>
              <a:rPr lang="en-US" sz="2800" smtClean="0">
                <a:effectLst/>
              </a:rPr>
              <a:t>An indication of the service provided, such as expected response time can also be published. </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sz="3200" smtClean="0">
                <a:effectLst/>
              </a:rPr>
              <a:t>6. Bidding Algorithm</a:t>
            </a:r>
          </a:p>
        </p:txBody>
      </p:sp>
      <p:sp>
        <p:nvSpPr>
          <p:cNvPr id="80899"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buFont typeface="Wingdings" pitchFamily="2" charset="2"/>
              <a:buChar char="Ø"/>
            </a:pPr>
            <a:r>
              <a:rPr lang="en-US" sz="2800" smtClean="0">
                <a:effectLst/>
              </a:rPr>
              <a:t>When the process wants to start up a child process, </a:t>
            </a:r>
            <a:r>
              <a:rPr lang="en-US" sz="2800" smtClean="0">
                <a:solidFill>
                  <a:srgbClr val="FFFF00"/>
                </a:solidFill>
                <a:effectLst/>
              </a:rPr>
              <a:t>it goes around and checks who is currently offering the service that it needs.</a:t>
            </a:r>
          </a:p>
          <a:p>
            <a:pPr algn="just">
              <a:buFont typeface="Wingdings" pitchFamily="2" charset="2"/>
              <a:buChar char="Ø"/>
            </a:pPr>
            <a:r>
              <a:rPr lang="en-US" sz="2800" smtClean="0">
                <a:effectLst/>
              </a:rPr>
              <a:t>It then determines the set of processors whose services it can afford.</a:t>
            </a:r>
          </a:p>
          <a:p>
            <a:pPr algn="just">
              <a:buFont typeface="Wingdings" pitchFamily="2" charset="2"/>
              <a:buChar char="Ø"/>
            </a:pPr>
            <a:r>
              <a:rPr lang="en-US" sz="2800" smtClean="0">
                <a:effectLst/>
              </a:rPr>
              <a:t>From this set, </a:t>
            </a:r>
            <a:r>
              <a:rPr lang="en-US" sz="2800" smtClean="0">
                <a:solidFill>
                  <a:srgbClr val="FFFF00"/>
                </a:solidFill>
                <a:effectLst/>
              </a:rPr>
              <a:t>it computes the best candidate</a:t>
            </a:r>
            <a:r>
              <a:rPr lang="en-US" sz="2800" smtClean="0">
                <a:effectLst/>
              </a:rPr>
              <a:t>, where best mean cheapest, fastest, or best price/performance, </a:t>
            </a:r>
            <a:r>
              <a:rPr lang="en-US" sz="2800" smtClean="0">
                <a:solidFill>
                  <a:srgbClr val="FFFF00"/>
                </a:solidFill>
                <a:effectLst/>
              </a:rPr>
              <a:t>depending on the application</a:t>
            </a:r>
            <a:r>
              <a:rPr lang="en-US" sz="2800" smtClean="0">
                <a:effectLst/>
              </a:rPr>
              <a:t>.</a:t>
            </a:r>
          </a:p>
          <a:p>
            <a:pPr algn="just">
              <a:buFont typeface="Wingdings" pitchFamily="2" charset="2"/>
              <a:buNone/>
            </a:pPr>
            <a:r>
              <a:rPr lang="en-US" sz="2800" smtClean="0">
                <a:effectLst/>
              </a:rPr>
              <a:t>  </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sz="3200" smtClean="0">
                <a:effectLst/>
              </a:rPr>
              <a:t>6. Bidding Algorithm</a:t>
            </a:r>
          </a:p>
        </p:txBody>
      </p:sp>
      <p:sp>
        <p:nvSpPr>
          <p:cNvPr id="81923"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buFont typeface="Wingdings" pitchFamily="2" charset="2"/>
              <a:buChar char="Ø"/>
            </a:pPr>
            <a:r>
              <a:rPr lang="en-US" sz="2800" smtClean="0">
                <a:solidFill>
                  <a:srgbClr val="FFFF00"/>
                </a:solidFill>
                <a:effectLst/>
              </a:rPr>
              <a:t>It then generates the bid and sends</a:t>
            </a:r>
            <a:r>
              <a:rPr lang="en-US" sz="2800" smtClean="0">
                <a:effectLst/>
              </a:rPr>
              <a:t> the bid to its first choice.</a:t>
            </a:r>
          </a:p>
          <a:p>
            <a:pPr algn="just">
              <a:buFont typeface="Wingdings" pitchFamily="2" charset="2"/>
              <a:buChar char="Ø"/>
            </a:pPr>
            <a:r>
              <a:rPr lang="en-US" sz="2800" smtClean="0">
                <a:effectLst/>
              </a:rPr>
              <a:t>The bid may be higher or lower than the advertised price.</a:t>
            </a:r>
          </a:p>
          <a:p>
            <a:pPr algn="just">
              <a:buFont typeface="Wingdings" pitchFamily="2" charset="2"/>
              <a:buChar char="Ø"/>
            </a:pPr>
            <a:r>
              <a:rPr lang="en-US" sz="2800" smtClean="0">
                <a:solidFill>
                  <a:srgbClr val="FFFF00"/>
                </a:solidFill>
                <a:effectLst/>
              </a:rPr>
              <a:t>Processors collects all the bids sent to them</a:t>
            </a:r>
            <a:r>
              <a:rPr lang="en-US" sz="2800" smtClean="0">
                <a:effectLst/>
              </a:rPr>
              <a:t>, and make a choice, presumably by picking the highest one.</a:t>
            </a:r>
          </a:p>
          <a:p>
            <a:pPr algn="just">
              <a:buFont typeface="Wingdings" pitchFamily="2" charset="2"/>
              <a:buChar char="Ø"/>
            </a:pPr>
            <a:r>
              <a:rPr lang="en-US" sz="2800" smtClean="0">
                <a:effectLst/>
              </a:rPr>
              <a:t>The </a:t>
            </a:r>
            <a:r>
              <a:rPr lang="en-US" sz="2800" smtClean="0">
                <a:solidFill>
                  <a:srgbClr val="FFFF00"/>
                </a:solidFill>
                <a:effectLst/>
              </a:rPr>
              <a:t>winners and losers are informed</a:t>
            </a:r>
            <a:r>
              <a:rPr lang="en-US" sz="2800" smtClean="0">
                <a:effectLst/>
              </a:rPr>
              <a:t>, and the winning process is executed. The published price of the server is then updated to reflect the new going rate.</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sz="3200" smtClean="0">
                <a:effectLst/>
              </a:rPr>
              <a:t>Distributed File System</a:t>
            </a:r>
          </a:p>
        </p:txBody>
      </p:sp>
      <p:sp>
        <p:nvSpPr>
          <p:cNvPr id="82947"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lnSpc>
                <a:spcPct val="90000"/>
              </a:lnSpc>
              <a:buFont typeface="Wingdings" pitchFamily="2" charset="2"/>
              <a:buChar char="Ø"/>
            </a:pPr>
            <a:r>
              <a:rPr lang="en-US" sz="2800" smtClean="0">
                <a:effectLst/>
              </a:rPr>
              <a:t>A key component of any distributed system is the file system.</a:t>
            </a:r>
          </a:p>
          <a:p>
            <a:pPr algn="just">
              <a:lnSpc>
                <a:spcPct val="90000"/>
              </a:lnSpc>
              <a:buFont typeface="Wingdings" pitchFamily="2" charset="2"/>
              <a:buChar char="Ø"/>
            </a:pPr>
            <a:r>
              <a:rPr lang="en-US" sz="2800" smtClean="0">
                <a:effectLst/>
              </a:rPr>
              <a:t>As an single processor systems, in distributed systems the job the file system is to store programs and data and make them available as needed.</a:t>
            </a:r>
          </a:p>
          <a:p>
            <a:pPr algn="just">
              <a:lnSpc>
                <a:spcPct val="90000"/>
              </a:lnSpc>
              <a:buFont typeface="Wingdings" pitchFamily="2" charset="2"/>
              <a:buChar char="Ø"/>
            </a:pPr>
            <a:r>
              <a:rPr lang="en-US" sz="2800" smtClean="0">
                <a:effectLst/>
              </a:rPr>
              <a:t>Many aspects of the distributed file systems are similar to conventional file system, which we are familiar to.</a:t>
            </a:r>
          </a:p>
          <a:p>
            <a:pPr algn="just">
              <a:lnSpc>
                <a:spcPct val="90000"/>
              </a:lnSpc>
              <a:buFont typeface="Wingdings" pitchFamily="2" charset="2"/>
              <a:buChar char="Ø"/>
            </a:pPr>
            <a:r>
              <a:rPr lang="en-US" sz="2800" smtClean="0">
                <a:solidFill>
                  <a:srgbClr val="FFFF00"/>
                </a:solidFill>
                <a:effectLst/>
              </a:rPr>
              <a:t>First of all it is necessary to keep in mind that it is important to distinguish between the concept of the file service and the file server.</a:t>
            </a:r>
            <a:r>
              <a:rPr lang="en-US" sz="2800" smtClean="0">
                <a:effectLst/>
              </a:rPr>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3600" dirty="0" smtClean="0"/>
              <a:t>The Workstation Model Continue……..</a:t>
            </a:r>
            <a:endParaRPr lang="en-US" sz="3600" dirty="0"/>
          </a:p>
        </p:txBody>
      </p:sp>
      <p:sp>
        <p:nvSpPr>
          <p:cNvPr id="3" name="Content Placeholder 2"/>
          <p:cNvSpPr>
            <a:spLocks noGrp="1"/>
          </p:cNvSpPr>
          <p:nvPr>
            <p:ph idx="1"/>
          </p:nvPr>
        </p:nvSpPr>
        <p:spPr/>
        <p:txBody>
          <a:bodyPr/>
          <a:lstStyle/>
          <a:p>
            <a:pPr algn="just">
              <a:buFont typeface="Wingdings" pitchFamily="2" charset="2"/>
              <a:buChar char="Ø"/>
              <a:defRPr/>
            </a:pPr>
            <a:r>
              <a:rPr lang="en-US" sz="2800" smtClean="0"/>
              <a:t>The workstations which has been shown in the previous slide might be having disks at their disposal or they might not be having.</a:t>
            </a:r>
          </a:p>
          <a:p>
            <a:pPr algn="just">
              <a:buFont typeface="Wingdings" pitchFamily="2" charset="2"/>
              <a:buChar char="Ø"/>
              <a:defRPr/>
            </a:pPr>
            <a:r>
              <a:rPr lang="en-US" sz="2800" smtClean="0"/>
              <a:t>So here </a:t>
            </a:r>
            <a:r>
              <a:rPr lang="en-US" sz="2800" smtClean="0">
                <a:solidFill>
                  <a:srgbClr val="FFFF00"/>
                </a:solidFill>
              </a:rPr>
              <a:t>we can have two types even </a:t>
            </a:r>
            <a:r>
              <a:rPr lang="en-US" sz="2800" smtClean="0"/>
              <a:t>based on the fact that workstation contains disk or not.</a:t>
            </a:r>
          </a:p>
          <a:p>
            <a:pPr algn="just">
              <a:buFont typeface="Wingdings" pitchFamily="2" charset="2"/>
              <a:buChar char="Ø"/>
              <a:defRPr/>
            </a:pPr>
            <a:r>
              <a:rPr lang="en-US" sz="2800" smtClean="0"/>
              <a:t>Distributed System having </a:t>
            </a:r>
            <a:r>
              <a:rPr lang="en-US" sz="2800" smtClean="0">
                <a:solidFill>
                  <a:srgbClr val="FFFF00"/>
                </a:solidFill>
              </a:rPr>
              <a:t>Diskless workstations( workstations without disks) </a:t>
            </a:r>
            <a:r>
              <a:rPr lang="en-US" sz="2800" smtClean="0"/>
              <a:t>And Distributed System having </a:t>
            </a:r>
            <a:r>
              <a:rPr lang="en-US" sz="2800" smtClean="0">
                <a:solidFill>
                  <a:srgbClr val="FFFF00"/>
                </a:solidFill>
              </a:rPr>
              <a:t>Disk full workstations(workstations with disks).</a:t>
            </a:r>
          </a:p>
          <a:p>
            <a:pPr algn="just">
              <a:buFont typeface="Wingdings" pitchFamily="2" charset="2"/>
              <a:buChar char="Ø"/>
              <a:defRPr/>
            </a:pPr>
            <a:endParaRPr lang="en-US" sz="2800" smtClean="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sz="3200" smtClean="0">
                <a:effectLst/>
              </a:rPr>
              <a:t>Distributed File System</a:t>
            </a:r>
          </a:p>
        </p:txBody>
      </p:sp>
      <p:sp>
        <p:nvSpPr>
          <p:cNvPr id="83971"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buFont typeface="Wingdings" pitchFamily="2" charset="2"/>
              <a:buChar char="Ø"/>
            </a:pPr>
            <a:r>
              <a:rPr lang="en-US" sz="2800" smtClean="0">
                <a:solidFill>
                  <a:srgbClr val="FFFF00"/>
                </a:solidFill>
                <a:effectLst/>
              </a:rPr>
              <a:t>The file service</a:t>
            </a:r>
            <a:r>
              <a:rPr lang="en-US" sz="2800" smtClean="0">
                <a:effectLst/>
              </a:rPr>
              <a:t> is the specification of what the file system offers to its clients.</a:t>
            </a:r>
          </a:p>
          <a:p>
            <a:pPr algn="just">
              <a:buFont typeface="Wingdings" pitchFamily="2" charset="2"/>
              <a:buChar char="Ø"/>
            </a:pPr>
            <a:r>
              <a:rPr lang="en-US" sz="2800" smtClean="0">
                <a:solidFill>
                  <a:srgbClr val="FFFF00"/>
                </a:solidFill>
                <a:effectLst/>
              </a:rPr>
              <a:t>It describes</a:t>
            </a:r>
            <a:r>
              <a:rPr lang="en-US" sz="2800" smtClean="0">
                <a:effectLst/>
              </a:rPr>
              <a:t> the primitive available, what parameters they take, and what action they perform.</a:t>
            </a:r>
          </a:p>
          <a:p>
            <a:pPr algn="just">
              <a:buFont typeface="Wingdings" pitchFamily="2" charset="2"/>
              <a:buChar char="Ø"/>
            </a:pPr>
            <a:r>
              <a:rPr lang="en-US" sz="2800" smtClean="0">
                <a:solidFill>
                  <a:srgbClr val="FFFF00"/>
                </a:solidFill>
                <a:effectLst/>
              </a:rPr>
              <a:t>To the clients file service defines precisely what service they can count on, but says nothing about how it is implemented.</a:t>
            </a:r>
          </a:p>
          <a:p>
            <a:pPr algn="just">
              <a:buFont typeface="Wingdings" pitchFamily="2" charset="2"/>
              <a:buChar char="Ø"/>
            </a:pPr>
            <a:r>
              <a:rPr lang="en-US" sz="2800" smtClean="0">
                <a:effectLst/>
              </a:rPr>
              <a:t>In effect, </a:t>
            </a:r>
            <a:r>
              <a:rPr lang="en-US" sz="2800" smtClean="0">
                <a:solidFill>
                  <a:srgbClr val="FFFF00"/>
                </a:solidFill>
                <a:effectLst/>
              </a:rPr>
              <a:t>the file service specifies the file system’s interface to the clients.</a:t>
            </a:r>
            <a:r>
              <a:rPr lang="en-US" sz="2800" smtClean="0">
                <a:effectLst/>
              </a:rPr>
              <a:t>   </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sz="3200" smtClean="0">
                <a:effectLst/>
              </a:rPr>
              <a:t>Distributed File System</a:t>
            </a:r>
          </a:p>
        </p:txBody>
      </p:sp>
      <p:sp>
        <p:nvSpPr>
          <p:cNvPr id="84995"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lnSpc>
                <a:spcPct val="90000"/>
              </a:lnSpc>
              <a:buFont typeface="Wingdings" pitchFamily="2" charset="2"/>
              <a:buChar char="Ø"/>
            </a:pPr>
            <a:r>
              <a:rPr lang="en-US" sz="2800" smtClean="0">
                <a:solidFill>
                  <a:srgbClr val="FFFF00"/>
                </a:solidFill>
                <a:effectLst/>
              </a:rPr>
              <a:t>A file server in contrast is the process that runs on some machine and helps implementing file service.</a:t>
            </a:r>
            <a:endParaRPr lang="en-US" sz="2800" smtClean="0">
              <a:effectLst/>
            </a:endParaRPr>
          </a:p>
          <a:p>
            <a:pPr algn="just">
              <a:lnSpc>
                <a:spcPct val="90000"/>
              </a:lnSpc>
              <a:buFont typeface="Wingdings" pitchFamily="2" charset="2"/>
              <a:buChar char="Ø"/>
            </a:pPr>
            <a:r>
              <a:rPr lang="en-US" sz="2800" smtClean="0">
                <a:effectLst/>
              </a:rPr>
              <a:t>A system may have one file server or several.</a:t>
            </a:r>
          </a:p>
          <a:p>
            <a:pPr algn="just">
              <a:lnSpc>
                <a:spcPct val="90000"/>
              </a:lnSpc>
              <a:buFont typeface="Wingdings" pitchFamily="2" charset="2"/>
              <a:buChar char="Ø"/>
            </a:pPr>
            <a:r>
              <a:rPr lang="en-US" sz="2800" smtClean="0">
                <a:effectLst/>
              </a:rPr>
              <a:t>In particular, users should not know how many file servers there are and what the location of these file servers.</a:t>
            </a:r>
          </a:p>
          <a:p>
            <a:pPr algn="just">
              <a:lnSpc>
                <a:spcPct val="90000"/>
              </a:lnSpc>
              <a:buFont typeface="Wingdings" pitchFamily="2" charset="2"/>
              <a:buChar char="Ø"/>
            </a:pPr>
            <a:r>
              <a:rPr lang="en-US" sz="2800" smtClean="0">
                <a:solidFill>
                  <a:srgbClr val="FFFF00"/>
                </a:solidFill>
                <a:effectLst/>
              </a:rPr>
              <a:t>All they need to know is that when they call the particular procedure specified in the file service, the required work is performed somehow and the required result are returned.</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sz="3200" smtClean="0">
                <a:effectLst/>
              </a:rPr>
              <a:t>Distributed File System</a:t>
            </a:r>
          </a:p>
        </p:txBody>
      </p:sp>
      <p:sp>
        <p:nvSpPr>
          <p:cNvPr id="86019"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lnSpc>
                <a:spcPct val="90000"/>
              </a:lnSpc>
              <a:buFont typeface="Wingdings" pitchFamily="2" charset="2"/>
              <a:buChar char="Ø"/>
            </a:pPr>
            <a:r>
              <a:rPr lang="en-US" sz="2800" smtClean="0">
                <a:effectLst/>
              </a:rPr>
              <a:t>Ideally it should look like normal single processor file system.</a:t>
            </a:r>
          </a:p>
          <a:p>
            <a:pPr algn="just">
              <a:lnSpc>
                <a:spcPct val="90000"/>
              </a:lnSpc>
              <a:buFont typeface="Wingdings" pitchFamily="2" charset="2"/>
              <a:buChar char="Ø"/>
            </a:pPr>
            <a:r>
              <a:rPr lang="en-US" sz="2800" smtClean="0">
                <a:effectLst/>
              </a:rPr>
              <a:t>Since a file server is normally just a user process running on some machine, a system may contain multiple file servers and each offering even different file service.</a:t>
            </a:r>
          </a:p>
          <a:p>
            <a:pPr algn="just">
              <a:lnSpc>
                <a:spcPct val="90000"/>
              </a:lnSpc>
              <a:buFont typeface="Wingdings" pitchFamily="2" charset="2"/>
              <a:buChar char="Ø"/>
            </a:pPr>
            <a:r>
              <a:rPr lang="en-US" sz="2800" smtClean="0">
                <a:solidFill>
                  <a:srgbClr val="FFFF00"/>
                </a:solidFill>
                <a:effectLst/>
              </a:rPr>
              <a:t>For example a distributed system might have two file servers that offers UNIX file service and MS-DOS file service. So this way there will be multiple windows on the single terminal.</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sz="3200" smtClean="0">
                <a:effectLst/>
              </a:rPr>
              <a:t>Distributed File System Design</a:t>
            </a:r>
          </a:p>
        </p:txBody>
      </p:sp>
      <p:sp>
        <p:nvSpPr>
          <p:cNvPr id="87043"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Wingdings" pitchFamily="2" charset="2"/>
              <a:buChar char="Ø"/>
            </a:pPr>
            <a:r>
              <a:rPr lang="en-US" sz="2800" smtClean="0">
                <a:effectLst/>
              </a:rPr>
              <a:t>A distributed file system has two components.</a:t>
            </a:r>
          </a:p>
          <a:p>
            <a:pPr>
              <a:buFont typeface="Wingdings" pitchFamily="2" charset="2"/>
              <a:buNone/>
            </a:pPr>
            <a:r>
              <a:rPr lang="en-US" sz="2800" smtClean="0">
                <a:effectLst/>
              </a:rPr>
              <a:t>		</a:t>
            </a:r>
            <a:r>
              <a:rPr lang="en-US" sz="2800" smtClean="0">
                <a:solidFill>
                  <a:srgbClr val="FFFF00"/>
                </a:solidFill>
                <a:effectLst/>
              </a:rPr>
              <a:t>1. The true file service.</a:t>
            </a:r>
          </a:p>
          <a:p>
            <a:pPr>
              <a:buFont typeface="Wingdings" pitchFamily="2" charset="2"/>
              <a:buNone/>
            </a:pPr>
            <a:r>
              <a:rPr lang="en-US" sz="2800" smtClean="0">
                <a:solidFill>
                  <a:srgbClr val="FFFF00"/>
                </a:solidFill>
                <a:effectLst/>
              </a:rPr>
              <a:t>		2. The directory service.</a:t>
            </a:r>
          </a:p>
          <a:p>
            <a:pPr>
              <a:buFont typeface="Wingdings" pitchFamily="2" charset="2"/>
              <a:buChar char="Ø"/>
            </a:pPr>
            <a:r>
              <a:rPr lang="en-US" sz="2800" smtClean="0">
                <a:solidFill>
                  <a:srgbClr val="FFFF00"/>
                </a:solidFill>
                <a:effectLst/>
              </a:rPr>
              <a:t>The former is concern</a:t>
            </a:r>
            <a:r>
              <a:rPr lang="en-US" sz="2800" smtClean="0">
                <a:effectLst/>
              </a:rPr>
              <a:t> with operations on the individual files, such as reading writing and appending.</a:t>
            </a:r>
          </a:p>
          <a:p>
            <a:pPr>
              <a:buFont typeface="Wingdings" pitchFamily="2" charset="2"/>
              <a:buChar char="Ø"/>
            </a:pPr>
            <a:r>
              <a:rPr lang="en-US" sz="2800" smtClean="0">
                <a:solidFill>
                  <a:srgbClr val="FFFF00"/>
                </a:solidFill>
                <a:effectLst/>
              </a:rPr>
              <a:t>Whereas latter is concerned</a:t>
            </a:r>
            <a:r>
              <a:rPr lang="en-US" sz="2800" smtClean="0">
                <a:effectLst/>
              </a:rPr>
              <a:t> with creating and managing directories, adding and deleting files from the directories, and so on.  </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sz="3200" smtClean="0">
                <a:effectLst/>
              </a:rPr>
              <a:t>1.File service interface</a:t>
            </a:r>
          </a:p>
        </p:txBody>
      </p:sp>
      <p:sp>
        <p:nvSpPr>
          <p:cNvPr id="88067"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Wingdings" pitchFamily="2" charset="2"/>
              <a:buChar char="Ø"/>
            </a:pPr>
            <a:r>
              <a:rPr lang="en-US" sz="2800" smtClean="0">
                <a:effectLst/>
              </a:rPr>
              <a:t>For any file service, whether it is a single processor or distributed system, the most fundamental issue is : </a:t>
            </a:r>
            <a:r>
              <a:rPr lang="en-US" sz="2800" smtClean="0">
                <a:solidFill>
                  <a:srgbClr val="FFFF00"/>
                </a:solidFill>
                <a:effectLst/>
              </a:rPr>
              <a:t>What is a file?</a:t>
            </a:r>
          </a:p>
          <a:p>
            <a:pPr>
              <a:buFont typeface="Wingdings" pitchFamily="2" charset="2"/>
              <a:buChar char="Ø"/>
            </a:pPr>
            <a:r>
              <a:rPr lang="en-US" sz="2800" smtClean="0">
                <a:effectLst/>
              </a:rPr>
              <a:t>In many systems such as UNIX and MS-DOS, a file is an uninterrupted sequence of bytes.</a:t>
            </a:r>
          </a:p>
          <a:p>
            <a:pPr>
              <a:buFont typeface="Wingdings" pitchFamily="2" charset="2"/>
              <a:buChar char="Ø"/>
            </a:pPr>
            <a:r>
              <a:rPr lang="en-US" sz="2800" smtClean="0">
                <a:effectLst/>
              </a:rPr>
              <a:t>On mainframes, however many types of files exists each with different properties. Here file can be structured as a sequence of records.  </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sz="3200" smtClean="0">
                <a:effectLst/>
              </a:rPr>
              <a:t>1.File service interface</a:t>
            </a:r>
          </a:p>
        </p:txBody>
      </p:sp>
      <p:sp>
        <p:nvSpPr>
          <p:cNvPr id="89091"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Wingdings" pitchFamily="2" charset="2"/>
              <a:buChar char="Ø"/>
            </a:pPr>
            <a:r>
              <a:rPr lang="en-US" sz="2800" smtClean="0">
                <a:solidFill>
                  <a:srgbClr val="FFFF00"/>
                </a:solidFill>
                <a:effectLst/>
              </a:rPr>
              <a:t>Files can have attributes</a:t>
            </a:r>
            <a:r>
              <a:rPr lang="en-US" sz="2800" smtClean="0">
                <a:effectLst/>
              </a:rPr>
              <a:t>, which are pieces of information about the file, but which are not the part of the file itself.</a:t>
            </a:r>
          </a:p>
          <a:p>
            <a:pPr>
              <a:buFont typeface="Wingdings" pitchFamily="2" charset="2"/>
              <a:buChar char="Ø"/>
            </a:pPr>
            <a:r>
              <a:rPr lang="en-US" sz="2800" smtClean="0">
                <a:effectLst/>
              </a:rPr>
              <a:t>Typical attributes are the owner, size, creation date, and access permissions.</a:t>
            </a:r>
          </a:p>
          <a:p>
            <a:pPr>
              <a:buFont typeface="Wingdings" pitchFamily="2" charset="2"/>
              <a:buChar char="Ø"/>
            </a:pPr>
            <a:r>
              <a:rPr lang="en-US" sz="2800" smtClean="0">
                <a:effectLst/>
              </a:rPr>
              <a:t>The file service usually provides primitives to read and write some of the attributes.</a:t>
            </a:r>
          </a:p>
          <a:p>
            <a:pPr>
              <a:buFont typeface="Wingdings" pitchFamily="2" charset="2"/>
              <a:buChar char="Ø"/>
            </a:pPr>
            <a:r>
              <a:rPr lang="en-US" sz="2800" smtClean="0">
                <a:effectLst/>
              </a:rPr>
              <a:t>For example it may be possible to change the access permission but not the size.</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en-US" sz="3200" smtClean="0">
                <a:effectLst/>
              </a:rPr>
              <a:t>1.File service interface</a:t>
            </a:r>
          </a:p>
        </p:txBody>
      </p:sp>
      <p:sp>
        <p:nvSpPr>
          <p:cNvPr id="90115" name="Rectangle 3"/>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buFont typeface="Wingdings" pitchFamily="2" charset="2"/>
              <a:buChar char="Ø"/>
            </a:pPr>
            <a:r>
              <a:rPr lang="en-US" sz="2800" smtClean="0">
                <a:effectLst/>
              </a:rPr>
              <a:t>Another aspect of file model is whether files can be modified after they have been created. Both are possible.</a:t>
            </a:r>
          </a:p>
          <a:p>
            <a:pPr algn="just">
              <a:buFont typeface="Wingdings" pitchFamily="2" charset="2"/>
              <a:buChar char="Ø"/>
            </a:pPr>
            <a:r>
              <a:rPr lang="en-US" sz="2800" smtClean="0">
                <a:effectLst/>
              </a:rPr>
              <a:t>Once the file has been created  and if it can not be changed then such a file is called </a:t>
            </a:r>
            <a:r>
              <a:rPr lang="en-US" sz="2800" smtClean="0">
                <a:solidFill>
                  <a:srgbClr val="FFFF00"/>
                </a:solidFill>
                <a:effectLst/>
              </a:rPr>
              <a:t>immutable.</a:t>
            </a:r>
          </a:p>
          <a:p>
            <a:pPr algn="just">
              <a:buFont typeface="Wingdings" pitchFamily="2" charset="2"/>
              <a:buChar char="Ø"/>
            </a:pPr>
            <a:r>
              <a:rPr lang="en-US" sz="2800" smtClean="0">
                <a:effectLst/>
              </a:rPr>
              <a:t>Having files immutable it makes much easier to support file caching and replication. </a:t>
            </a:r>
            <a:r>
              <a:rPr lang="en-US" sz="2800" smtClean="0">
                <a:solidFill>
                  <a:srgbClr val="FFFF00"/>
                </a:solidFill>
                <a:effectLst/>
              </a:rPr>
              <a:t>Which is something obvious! Because it eliminates the problems associated with having to updates all copies of a file whenever it changes.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200" dirty="0" smtClean="0">
                <a:effectLst/>
              </a:rPr>
              <a:t>1.File service interface</a:t>
            </a:r>
            <a:endParaRPr lang="en-US" sz="3200" dirty="0"/>
          </a:p>
        </p:txBody>
      </p:sp>
      <p:sp>
        <p:nvSpPr>
          <p:cNvPr id="3" name="Content Placeholder 2"/>
          <p:cNvSpPr>
            <a:spLocks noGrp="1"/>
          </p:cNvSpPr>
          <p:nvPr>
            <p:ph idx="1"/>
          </p:nvPr>
        </p:nvSpPr>
        <p:spPr>
          <a:xfrm>
            <a:off x="457200" y="1600200"/>
            <a:ext cx="8229600" cy="5029200"/>
          </a:xfrm>
        </p:spPr>
        <p:txBody>
          <a:bodyPr/>
          <a:lstStyle/>
          <a:p>
            <a:pPr algn="just">
              <a:buFont typeface="Wingdings" pitchFamily="2" charset="2"/>
              <a:buChar char="Ø"/>
              <a:defRPr/>
            </a:pPr>
            <a:r>
              <a:rPr lang="en-US" sz="2800" dirty="0" smtClean="0"/>
              <a:t>Another aspect is </a:t>
            </a:r>
            <a:r>
              <a:rPr lang="en-US" sz="2800" dirty="0" smtClean="0">
                <a:solidFill>
                  <a:srgbClr val="FFFF00"/>
                </a:solidFill>
              </a:rPr>
              <a:t>protection</a:t>
            </a:r>
            <a:r>
              <a:rPr lang="en-US" sz="2800" dirty="0" smtClean="0"/>
              <a:t>. Which </a:t>
            </a:r>
            <a:r>
              <a:rPr lang="en-US" sz="2800" dirty="0" smtClean="0">
                <a:solidFill>
                  <a:srgbClr val="FFFF00"/>
                </a:solidFill>
              </a:rPr>
              <a:t>uses same techniques as in single-processor systems</a:t>
            </a:r>
            <a:r>
              <a:rPr lang="en-US" sz="2800" dirty="0" smtClean="0"/>
              <a:t>. That is </a:t>
            </a:r>
            <a:r>
              <a:rPr lang="en-US" sz="2800" dirty="0" smtClean="0">
                <a:solidFill>
                  <a:srgbClr val="FFFF00"/>
                </a:solidFill>
              </a:rPr>
              <a:t>capabilities and access control list</a:t>
            </a:r>
            <a:r>
              <a:rPr lang="en-US" sz="2800" dirty="0" smtClean="0"/>
              <a:t>. </a:t>
            </a:r>
          </a:p>
          <a:p>
            <a:pPr algn="just">
              <a:buFont typeface="Wingdings" pitchFamily="2" charset="2"/>
              <a:buChar char="Ø"/>
              <a:defRPr/>
            </a:pPr>
            <a:r>
              <a:rPr lang="en-US" sz="2800" dirty="0" smtClean="0"/>
              <a:t>With </a:t>
            </a:r>
            <a:r>
              <a:rPr lang="en-US" sz="2800" dirty="0" smtClean="0">
                <a:solidFill>
                  <a:srgbClr val="FFFF00"/>
                </a:solidFill>
              </a:rPr>
              <a:t>capabilities each user has a kind of ticket</a:t>
            </a:r>
            <a:r>
              <a:rPr lang="en-US" sz="2800" dirty="0" smtClean="0"/>
              <a:t>, called a capability, for each object to which it has access.</a:t>
            </a:r>
          </a:p>
          <a:p>
            <a:pPr algn="just">
              <a:buFont typeface="Wingdings" pitchFamily="2" charset="2"/>
              <a:buChar char="Ø"/>
              <a:defRPr/>
            </a:pPr>
            <a:r>
              <a:rPr lang="en-US" sz="2800" dirty="0" smtClean="0"/>
              <a:t>The </a:t>
            </a:r>
            <a:r>
              <a:rPr lang="en-US" sz="2800" dirty="0" smtClean="0">
                <a:solidFill>
                  <a:srgbClr val="FFFF00"/>
                </a:solidFill>
              </a:rPr>
              <a:t>capabilities specifies </a:t>
            </a:r>
            <a:r>
              <a:rPr lang="en-US" sz="2800" dirty="0" smtClean="0"/>
              <a:t>the kind of access the user possesses whether reading or writing or both.</a:t>
            </a:r>
          </a:p>
          <a:p>
            <a:pPr algn="just">
              <a:buFont typeface="Wingdings" pitchFamily="2" charset="2"/>
              <a:buChar char="Ø"/>
              <a:defRPr/>
            </a:pPr>
            <a:r>
              <a:rPr lang="en-US" sz="2800" dirty="0" smtClean="0"/>
              <a:t>All </a:t>
            </a:r>
            <a:r>
              <a:rPr lang="en-US" sz="2800" dirty="0" smtClean="0">
                <a:solidFill>
                  <a:srgbClr val="FFFF00"/>
                </a:solidFill>
              </a:rPr>
              <a:t>access control list</a:t>
            </a:r>
            <a:r>
              <a:rPr lang="en-US" sz="2800" dirty="0" smtClean="0"/>
              <a:t> schemes associate with each file a list of </a:t>
            </a:r>
            <a:r>
              <a:rPr lang="en-US" sz="2800" dirty="0" smtClean="0">
                <a:solidFill>
                  <a:srgbClr val="FFFF00"/>
                </a:solidFill>
              </a:rPr>
              <a:t>users who may access the file and how</a:t>
            </a:r>
            <a:r>
              <a:rPr lang="en-US" sz="2800" dirty="0" smtClean="0"/>
              <a:t>. Just like in </a:t>
            </a:r>
            <a:r>
              <a:rPr lang="en-US" sz="2800" dirty="0" err="1" smtClean="0">
                <a:solidFill>
                  <a:srgbClr val="FFFF00"/>
                </a:solidFill>
              </a:rPr>
              <a:t>unix</a:t>
            </a:r>
            <a:r>
              <a:rPr lang="en-US" sz="2800" dirty="0" smtClean="0">
                <a:solidFill>
                  <a:srgbClr val="FFFF00"/>
                </a:solidFill>
              </a:rPr>
              <a:t> operating system</a:t>
            </a:r>
            <a:r>
              <a:rPr lang="en-US" sz="2800" dirty="0" smtClean="0"/>
              <a:t>.   </a:t>
            </a:r>
            <a:endParaRPr lang="en-US" sz="280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200" dirty="0" smtClean="0">
                <a:effectLst/>
              </a:rPr>
              <a:t>1.File service interface</a:t>
            </a:r>
            <a:endParaRPr lang="en-US" sz="3200" dirty="0"/>
          </a:p>
        </p:txBody>
      </p:sp>
      <p:sp>
        <p:nvSpPr>
          <p:cNvPr id="3" name="Content Placeholder 2"/>
          <p:cNvSpPr>
            <a:spLocks noGrp="1"/>
          </p:cNvSpPr>
          <p:nvPr>
            <p:ph idx="1"/>
          </p:nvPr>
        </p:nvSpPr>
        <p:spPr>
          <a:xfrm>
            <a:off x="457200" y="1600200"/>
            <a:ext cx="8229600" cy="5029200"/>
          </a:xfrm>
        </p:spPr>
        <p:txBody>
          <a:bodyPr/>
          <a:lstStyle/>
          <a:p>
            <a:pPr algn="just">
              <a:buFont typeface="Wingdings" pitchFamily="2" charset="2"/>
              <a:buChar char="Ø"/>
              <a:defRPr/>
            </a:pPr>
            <a:r>
              <a:rPr lang="en-US" sz="2800" dirty="0" smtClean="0">
                <a:solidFill>
                  <a:srgbClr val="FFFF00"/>
                </a:solidFill>
              </a:rPr>
              <a:t>File services can be split </a:t>
            </a:r>
            <a:r>
              <a:rPr lang="en-US" sz="2800" dirty="0" smtClean="0"/>
              <a:t>into </a:t>
            </a:r>
            <a:r>
              <a:rPr lang="en-US" sz="2800" dirty="0" smtClean="0">
                <a:solidFill>
                  <a:srgbClr val="FFFF00"/>
                </a:solidFill>
              </a:rPr>
              <a:t>two types</a:t>
            </a:r>
            <a:r>
              <a:rPr lang="en-US" sz="2800" dirty="0" smtClean="0"/>
              <a:t>. Depending on whether they </a:t>
            </a:r>
            <a:r>
              <a:rPr lang="en-US" sz="2800" dirty="0" smtClean="0">
                <a:solidFill>
                  <a:srgbClr val="FFFF00"/>
                </a:solidFill>
              </a:rPr>
              <a:t>support upload/download model </a:t>
            </a:r>
            <a:r>
              <a:rPr lang="en-US" sz="2800" dirty="0" smtClean="0"/>
              <a:t>or a </a:t>
            </a:r>
            <a:r>
              <a:rPr lang="en-US" sz="2800" dirty="0" smtClean="0">
                <a:solidFill>
                  <a:srgbClr val="FFFF00"/>
                </a:solidFill>
              </a:rPr>
              <a:t>remote access model .</a:t>
            </a:r>
          </a:p>
          <a:p>
            <a:pPr algn="just">
              <a:buFont typeface="Wingdings" pitchFamily="2" charset="2"/>
              <a:buChar char="Ø"/>
              <a:defRPr/>
            </a:pPr>
            <a:r>
              <a:rPr lang="en-US" sz="2800" dirty="0" smtClean="0"/>
              <a:t>In the next slide figure (a) shows </a:t>
            </a:r>
            <a:r>
              <a:rPr lang="en-US" sz="2800" dirty="0" smtClean="0">
                <a:solidFill>
                  <a:srgbClr val="FFFF00"/>
                </a:solidFill>
              </a:rPr>
              <a:t>Upload/download</a:t>
            </a:r>
            <a:r>
              <a:rPr lang="en-US" sz="2800" dirty="0" smtClean="0"/>
              <a:t> </a:t>
            </a:r>
            <a:r>
              <a:rPr lang="en-US" sz="2800" dirty="0" smtClean="0">
                <a:solidFill>
                  <a:srgbClr val="FFFF00"/>
                </a:solidFill>
              </a:rPr>
              <a:t>model</a:t>
            </a:r>
            <a:r>
              <a:rPr lang="en-US" sz="2800" dirty="0" smtClean="0"/>
              <a:t> and (b) shows </a:t>
            </a:r>
            <a:r>
              <a:rPr lang="en-US" sz="2800" dirty="0" smtClean="0">
                <a:solidFill>
                  <a:srgbClr val="FFFF00"/>
                </a:solidFill>
              </a:rPr>
              <a:t>Remote access model.</a:t>
            </a:r>
          </a:p>
          <a:p>
            <a:pPr algn="just">
              <a:buFont typeface="Wingdings" pitchFamily="2" charset="2"/>
              <a:buChar char="Ø"/>
              <a:defRPr/>
            </a:pPr>
            <a:r>
              <a:rPr lang="en-US" sz="2800" dirty="0" smtClean="0"/>
              <a:t>In the </a:t>
            </a:r>
            <a:r>
              <a:rPr lang="en-US" sz="2800" dirty="0" smtClean="0">
                <a:solidFill>
                  <a:srgbClr val="FFFF00"/>
                </a:solidFill>
              </a:rPr>
              <a:t>Upload/download model</a:t>
            </a:r>
            <a:r>
              <a:rPr lang="en-US" sz="2800" dirty="0" smtClean="0"/>
              <a:t> file service provides only </a:t>
            </a:r>
            <a:r>
              <a:rPr lang="en-US" sz="2800" dirty="0" smtClean="0">
                <a:solidFill>
                  <a:srgbClr val="FFFF00"/>
                </a:solidFill>
              </a:rPr>
              <a:t>two major operations.</a:t>
            </a:r>
          </a:p>
          <a:p>
            <a:pPr algn="just">
              <a:buFont typeface="Wingdings" pitchFamily="2" charset="2"/>
              <a:buChar char="Ø"/>
              <a:defRPr/>
            </a:pPr>
            <a:r>
              <a:rPr lang="en-US" sz="2800" dirty="0" smtClean="0"/>
              <a:t>And that is</a:t>
            </a:r>
            <a:r>
              <a:rPr lang="en-US" sz="2800" dirty="0" smtClean="0">
                <a:solidFill>
                  <a:srgbClr val="FFFF00"/>
                </a:solidFill>
              </a:rPr>
              <a:t> read file and write file.</a:t>
            </a:r>
          </a:p>
          <a:p>
            <a:pPr algn="just">
              <a:buFont typeface="Wingdings" pitchFamily="2" charset="2"/>
              <a:buChar char="Ø"/>
              <a:defRPr/>
            </a:pPr>
            <a:r>
              <a:rPr lang="en-US" sz="2800" dirty="0" smtClean="0"/>
              <a:t>In </a:t>
            </a:r>
            <a:r>
              <a:rPr lang="en-US" sz="2800" dirty="0" smtClean="0">
                <a:solidFill>
                  <a:srgbClr val="FFFF00"/>
                </a:solidFill>
              </a:rPr>
              <a:t>reading operation </a:t>
            </a:r>
            <a:r>
              <a:rPr lang="en-US" sz="2800" dirty="0" smtClean="0"/>
              <a:t>entire file is </a:t>
            </a:r>
            <a:r>
              <a:rPr lang="en-US" sz="2800" dirty="0" smtClean="0">
                <a:solidFill>
                  <a:srgbClr val="FFFF00"/>
                </a:solidFill>
              </a:rPr>
              <a:t>transferred from server to client machines. </a:t>
            </a:r>
          </a:p>
          <a:p>
            <a:pPr algn="just">
              <a:buFont typeface="Wingdings" pitchFamily="2" charset="2"/>
              <a:buChar char="Ø"/>
              <a:defRPr/>
            </a:pPr>
            <a:endParaRPr lang="en-US" sz="2800" dirty="0">
              <a:solidFill>
                <a:srgbClr val="FFFF00"/>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200" dirty="0" smtClean="0">
                <a:effectLst/>
              </a:rPr>
              <a:t>1.File service interface</a:t>
            </a:r>
            <a:endParaRPr lang="en-US" sz="3200" dirty="0"/>
          </a:p>
        </p:txBody>
      </p:sp>
      <p:pic>
        <p:nvPicPr>
          <p:cNvPr id="93187" name="Content Placeholder 3" descr="scan0020.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85800" y="1371600"/>
            <a:ext cx="7696200" cy="4648200"/>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3600" dirty="0" smtClean="0"/>
              <a:t>The Workstation Model Continue……..</a:t>
            </a:r>
            <a:endParaRPr lang="en-US" sz="3600" dirty="0"/>
          </a:p>
        </p:txBody>
      </p:sp>
      <p:sp>
        <p:nvSpPr>
          <p:cNvPr id="3" name="Content Placeholder 2"/>
          <p:cNvSpPr>
            <a:spLocks noGrp="1"/>
          </p:cNvSpPr>
          <p:nvPr>
            <p:ph idx="1"/>
          </p:nvPr>
        </p:nvSpPr>
        <p:spPr/>
        <p:txBody>
          <a:bodyPr/>
          <a:lstStyle/>
          <a:p>
            <a:pPr algn="just">
              <a:buFont typeface="Wingdings" pitchFamily="2" charset="2"/>
              <a:buChar char="Ø"/>
              <a:defRPr/>
            </a:pPr>
            <a:r>
              <a:rPr lang="en-US" sz="2800" smtClean="0"/>
              <a:t>So if former is the case that means if the distributed system is diskless or the workstations are not having disks then </a:t>
            </a:r>
            <a:r>
              <a:rPr lang="en-US" sz="2800" smtClean="0">
                <a:solidFill>
                  <a:srgbClr val="FFFF00"/>
                </a:solidFill>
              </a:rPr>
              <a:t>it is obvious that file system will not be local and it will be provided by the one or more remote servers.</a:t>
            </a:r>
          </a:p>
          <a:p>
            <a:pPr algn="just">
              <a:buFont typeface="Wingdings" pitchFamily="2" charset="2"/>
              <a:buChar char="Ø"/>
              <a:defRPr/>
            </a:pPr>
            <a:r>
              <a:rPr lang="en-US" sz="2800" smtClean="0">
                <a:solidFill>
                  <a:srgbClr val="FFFF00"/>
                </a:solidFill>
              </a:rPr>
              <a:t>So here every request for reading or writing the files are sent to the file server, which performs the work and sends reply back.</a:t>
            </a:r>
          </a:p>
          <a:p>
            <a:pPr algn="just">
              <a:buFont typeface="Wingdings" pitchFamily="2" charset="2"/>
              <a:buNone/>
              <a:defRPr/>
            </a:pPr>
            <a:endParaRPr lang="en-US" sz="2800" smtClean="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200" dirty="0" smtClean="0">
                <a:effectLst/>
              </a:rPr>
              <a:t>1.File service interface</a:t>
            </a:r>
            <a:endParaRPr lang="en-US" sz="3200" dirty="0"/>
          </a:p>
        </p:txBody>
      </p:sp>
      <p:sp>
        <p:nvSpPr>
          <p:cNvPr id="3" name="Content Placeholder 2"/>
          <p:cNvSpPr>
            <a:spLocks noGrp="1"/>
          </p:cNvSpPr>
          <p:nvPr>
            <p:ph idx="1"/>
          </p:nvPr>
        </p:nvSpPr>
        <p:spPr>
          <a:xfrm>
            <a:off x="304800" y="1600200"/>
            <a:ext cx="8229600" cy="5257800"/>
          </a:xfrm>
        </p:spPr>
        <p:txBody>
          <a:bodyPr/>
          <a:lstStyle/>
          <a:p>
            <a:pPr algn="just">
              <a:buFont typeface="Wingdings" pitchFamily="2" charset="2"/>
              <a:buChar char="Ø"/>
              <a:defRPr/>
            </a:pPr>
            <a:r>
              <a:rPr lang="en-US" sz="2800" dirty="0" smtClean="0"/>
              <a:t>And in </a:t>
            </a:r>
            <a:r>
              <a:rPr lang="en-US" sz="2800" dirty="0" smtClean="0">
                <a:solidFill>
                  <a:srgbClr val="FFFF00"/>
                </a:solidFill>
              </a:rPr>
              <a:t>writing operation </a:t>
            </a:r>
            <a:r>
              <a:rPr lang="en-US" sz="2800" dirty="0" smtClean="0"/>
              <a:t>entire file is transferred from </a:t>
            </a:r>
            <a:r>
              <a:rPr lang="en-US" sz="2800" dirty="0" smtClean="0">
                <a:solidFill>
                  <a:srgbClr val="FFFF00"/>
                </a:solidFill>
              </a:rPr>
              <a:t>client machine to server machine</a:t>
            </a:r>
            <a:r>
              <a:rPr lang="en-US" sz="2800" dirty="0" smtClean="0"/>
              <a:t>.</a:t>
            </a:r>
          </a:p>
          <a:p>
            <a:pPr algn="just">
              <a:buFont typeface="Wingdings" pitchFamily="2" charset="2"/>
              <a:buChar char="Ø"/>
              <a:defRPr/>
            </a:pPr>
            <a:r>
              <a:rPr lang="en-US" sz="2800" dirty="0" smtClean="0"/>
              <a:t>So basic operation is to move entire file to either direction.</a:t>
            </a:r>
          </a:p>
          <a:p>
            <a:pPr algn="just">
              <a:buFont typeface="Wingdings" pitchFamily="2" charset="2"/>
              <a:buChar char="Ø"/>
              <a:defRPr/>
            </a:pPr>
            <a:r>
              <a:rPr lang="en-US" sz="2800" dirty="0" smtClean="0"/>
              <a:t>Advantage of this upload/download model is simplicity.</a:t>
            </a:r>
          </a:p>
          <a:p>
            <a:pPr algn="just">
              <a:buFont typeface="Wingdings" pitchFamily="2" charset="2"/>
              <a:buChar char="Ø"/>
              <a:defRPr/>
            </a:pPr>
            <a:r>
              <a:rPr lang="en-US" sz="2800" dirty="0" smtClean="0"/>
              <a:t>However disadvantage is that enough storage is needed on local side.   </a:t>
            </a:r>
            <a:endParaRPr lang="en-US" sz="2800"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200" dirty="0" smtClean="0">
                <a:effectLst/>
              </a:rPr>
              <a:t>1.File service interface</a:t>
            </a:r>
            <a:endParaRPr lang="en-US" sz="3200" dirty="0"/>
          </a:p>
        </p:txBody>
      </p:sp>
      <p:sp>
        <p:nvSpPr>
          <p:cNvPr id="3" name="Content Placeholder 2"/>
          <p:cNvSpPr>
            <a:spLocks noGrp="1"/>
          </p:cNvSpPr>
          <p:nvPr>
            <p:ph idx="1"/>
          </p:nvPr>
        </p:nvSpPr>
        <p:spPr>
          <a:xfrm>
            <a:off x="457200" y="1600200"/>
            <a:ext cx="8229600" cy="5105400"/>
          </a:xfrm>
        </p:spPr>
        <p:txBody>
          <a:bodyPr/>
          <a:lstStyle/>
          <a:p>
            <a:pPr algn="just">
              <a:buFont typeface="Wingdings" pitchFamily="2" charset="2"/>
              <a:buChar char="Ø"/>
              <a:defRPr/>
            </a:pPr>
            <a:r>
              <a:rPr lang="en-US" sz="2800" dirty="0" smtClean="0"/>
              <a:t>Whereas </a:t>
            </a:r>
            <a:r>
              <a:rPr lang="en-US" sz="2800" dirty="0" smtClean="0">
                <a:solidFill>
                  <a:srgbClr val="FFFF00"/>
                </a:solidFill>
              </a:rPr>
              <a:t>in remote access model </a:t>
            </a:r>
            <a:r>
              <a:rPr lang="en-US" sz="2800" dirty="0" smtClean="0"/>
              <a:t>file service provides large number of operations for opening and closing files, reading and writing parts of files, moving around within the files, examining and changing file attributes and so on. </a:t>
            </a:r>
            <a:r>
              <a:rPr lang="en-US" sz="2800" dirty="0" smtClean="0">
                <a:solidFill>
                  <a:srgbClr val="FFFF00"/>
                </a:solidFill>
              </a:rPr>
              <a:t>Unlike upload/download model which requires physical transfer of files</a:t>
            </a:r>
            <a:r>
              <a:rPr lang="en-US" sz="2800" dirty="0" smtClean="0"/>
              <a:t>.</a:t>
            </a:r>
          </a:p>
          <a:p>
            <a:pPr algn="just">
              <a:buFont typeface="Wingdings" pitchFamily="2" charset="2"/>
              <a:buChar char="Ø"/>
              <a:defRPr/>
            </a:pPr>
            <a:r>
              <a:rPr lang="en-US" sz="2800" dirty="0" smtClean="0"/>
              <a:t> Advantage of using remote access model is that local storage is not wasted and there is no need for much space local side.</a:t>
            </a:r>
          </a:p>
          <a:p>
            <a:pPr algn="just">
              <a:buFont typeface="Wingdings" pitchFamily="2" charset="2"/>
              <a:buChar char="Ø"/>
              <a:defRPr/>
            </a:pPr>
            <a:endParaRPr lang="en-US" sz="2800"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200" dirty="0" smtClean="0"/>
              <a:t>2. The Directory service </a:t>
            </a:r>
            <a:endParaRPr lang="en-US" sz="3200" dirty="0"/>
          </a:p>
        </p:txBody>
      </p:sp>
      <p:sp>
        <p:nvSpPr>
          <p:cNvPr id="3" name="Content Placeholder 2"/>
          <p:cNvSpPr>
            <a:spLocks noGrp="1"/>
          </p:cNvSpPr>
          <p:nvPr>
            <p:ph idx="1"/>
          </p:nvPr>
        </p:nvSpPr>
        <p:spPr>
          <a:xfrm>
            <a:off x="457200" y="1600200"/>
            <a:ext cx="8229600" cy="5105400"/>
          </a:xfrm>
        </p:spPr>
        <p:txBody>
          <a:bodyPr/>
          <a:lstStyle/>
          <a:p>
            <a:pPr>
              <a:buFont typeface="Wingdings" pitchFamily="2" charset="2"/>
              <a:buChar char="Ø"/>
            </a:pPr>
            <a:r>
              <a:rPr lang="en-US" sz="2800" smtClean="0"/>
              <a:t>The other part of the file service is the </a:t>
            </a:r>
            <a:r>
              <a:rPr lang="en-US" sz="2800" smtClean="0">
                <a:solidFill>
                  <a:srgbClr val="FFFF00"/>
                </a:solidFill>
              </a:rPr>
              <a:t>directory service</a:t>
            </a:r>
            <a:r>
              <a:rPr lang="en-US" sz="2800" smtClean="0"/>
              <a:t>.</a:t>
            </a:r>
          </a:p>
          <a:p>
            <a:pPr>
              <a:buFont typeface="Wingdings" pitchFamily="2" charset="2"/>
              <a:buChar char="Ø"/>
            </a:pPr>
            <a:r>
              <a:rPr lang="en-US" sz="2800" smtClean="0"/>
              <a:t>Which provides operations for </a:t>
            </a:r>
            <a:r>
              <a:rPr lang="en-US" sz="2800" smtClean="0">
                <a:solidFill>
                  <a:srgbClr val="FFFF00"/>
                </a:solidFill>
              </a:rPr>
              <a:t>creating and deleting directories, naming and renaming files, and moving them from one directory to another.</a:t>
            </a:r>
          </a:p>
          <a:p>
            <a:pPr>
              <a:buFont typeface="Wingdings" pitchFamily="2" charset="2"/>
              <a:buChar char="Ø"/>
            </a:pPr>
            <a:r>
              <a:rPr lang="en-US" sz="2800" smtClean="0"/>
              <a:t>The nature of the directory service </a:t>
            </a:r>
            <a:r>
              <a:rPr lang="en-US" sz="2800" smtClean="0">
                <a:solidFill>
                  <a:srgbClr val="FFFF00"/>
                </a:solidFill>
              </a:rPr>
              <a:t>does not depend on the fact that upload/download model is in use or remote access model.</a:t>
            </a:r>
          </a:p>
          <a:p>
            <a:pPr>
              <a:buFont typeface="Wingdings" pitchFamily="2" charset="2"/>
              <a:buChar char="Ø"/>
            </a:pPr>
            <a:r>
              <a:rPr lang="en-US" sz="2800" smtClean="0"/>
              <a:t>The directory service defines some alphabet and syntax for composing file , directory names.</a:t>
            </a:r>
          </a:p>
          <a:p>
            <a:pPr>
              <a:buFont typeface="Wingdings" pitchFamily="2" charset="2"/>
              <a:buChar char="Ø"/>
            </a:pPr>
            <a:r>
              <a:rPr lang="en-US" sz="2800" smtClean="0"/>
              <a:t>Some system </a:t>
            </a:r>
            <a:r>
              <a:rPr lang="en-US" sz="2800" smtClean="0">
                <a:solidFill>
                  <a:srgbClr val="FFFF00"/>
                </a:solidFill>
              </a:rPr>
              <a:t>divide file names into two parts</a:t>
            </a:r>
            <a:r>
              <a:rPr lang="en-US" sz="2800" smtClean="0"/>
              <a:t>. </a:t>
            </a:r>
          </a:p>
          <a:p>
            <a:pPr>
              <a:buFont typeface="Wingdings" pitchFamily="2" charset="2"/>
              <a:buChar char="Ø"/>
            </a:pPr>
            <a:endParaRPr lang="en-US" sz="2800" smtClean="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200" dirty="0" smtClean="0"/>
              <a:t>2. The Directory service </a:t>
            </a:r>
            <a:endParaRPr lang="en-US" sz="3200" dirty="0"/>
          </a:p>
        </p:txBody>
      </p:sp>
      <p:sp>
        <p:nvSpPr>
          <p:cNvPr id="3" name="Content Placeholder 2"/>
          <p:cNvSpPr>
            <a:spLocks noGrp="1"/>
          </p:cNvSpPr>
          <p:nvPr>
            <p:ph idx="1"/>
          </p:nvPr>
        </p:nvSpPr>
        <p:spPr>
          <a:xfrm>
            <a:off x="457200" y="1600200"/>
            <a:ext cx="8229600" cy="5105400"/>
          </a:xfrm>
        </p:spPr>
        <p:txBody>
          <a:bodyPr/>
          <a:lstStyle/>
          <a:p>
            <a:pPr algn="just">
              <a:buFont typeface="Wingdings" pitchFamily="2" charset="2"/>
              <a:buChar char="Ø"/>
            </a:pPr>
            <a:r>
              <a:rPr lang="en-US" sz="2800" smtClean="0"/>
              <a:t>Usually separated by period. Such as pro.c for C program or man.txt for text file. The second part is called extension.</a:t>
            </a:r>
          </a:p>
          <a:p>
            <a:pPr algn="just">
              <a:buFont typeface="Wingdings" pitchFamily="2" charset="2"/>
              <a:buChar char="Ø"/>
            </a:pPr>
            <a:r>
              <a:rPr lang="en-US" sz="2800" smtClean="0"/>
              <a:t>All distributed file systems allow directories to contain subdirectories to make it possible for user to group related data together. And subdirectory even may contain other subdirectories and so on. </a:t>
            </a:r>
            <a:r>
              <a:rPr lang="en-US" sz="2800" smtClean="0">
                <a:solidFill>
                  <a:srgbClr val="FFFF00"/>
                </a:solidFill>
              </a:rPr>
              <a:t>Leading to a tree of directories called hierarchical file system.</a:t>
            </a:r>
          </a:p>
          <a:p>
            <a:pPr algn="just">
              <a:buFont typeface="Wingdings" pitchFamily="2" charset="2"/>
              <a:buChar char="Ø"/>
            </a:pPr>
            <a:r>
              <a:rPr lang="en-US" sz="2800" smtClean="0"/>
              <a:t> In the next slide figure(a) shows the same.</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200" dirty="0" smtClean="0"/>
              <a:t>2. The Directory service </a:t>
            </a:r>
            <a:endParaRPr lang="en-US" sz="3200" dirty="0"/>
          </a:p>
        </p:txBody>
      </p:sp>
      <p:pic>
        <p:nvPicPr>
          <p:cNvPr id="98307" name="Content Placeholder 3" descr="scan0021.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533400" y="1752600"/>
            <a:ext cx="8001000" cy="4343400"/>
          </a:xfr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200" dirty="0" smtClean="0"/>
              <a:t>2. The Directory service </a:t>
            </a:r>
            <a:endParaRPr lang="en-US" sz="3200" dirty="0"/>
          </a:p>
        </p:txBody>
      </p:sp>
      <p:sp>
        <p:nvSpPr>
          <p:cNvPr id="3" name="Content Placeholder 2"/>
          <p:cNvSpPr>
            <a:spLocks noGrp="1"/>
          </p:cNvSpPr>
          <p:nvPr>
            <p:ph idx="1"/>
          </p:nvPr>
        </p:nvSpPr>
        <p:spPr/>
        <p:txBody>
          <a:bodyPr/>
          <a:lstStyle/>
          <a:p>
            <a:pPr algn="just">
              <a:buFont typeface="Wingdings" pitchFamily="2" charset="2"/>
              <a:buChar char="Ø"/>
            </a:pPr>
            <a:r>
              <a:rPr lang="en-US" sz="2800" smtClean="0"/>
              <a:t>In some systems, </a:t>
            </a:r>
            <a:r>
              <a:rPr lang="en-US" sz="2800" smtClean="0">
                <a:solidFill>
                  <a:srgbClr val="FFFF00"/>
                </a:solidFill>
              </a:rPr>
              <a:t>it is possible to create links or pointers to an arbitrary directory.</a:t>
            </a:r>
          </a:p>
          <a:p>
            <a:pPr algn="just">
              <a:buFont typeface="Wingdings" pitchFamily="2" charset="2"/>
              <a:buChar char="Ø"/>
            </a:pPr>
            <a:r>
              <a:rPr lang="en-US" sz="2800" smtClean="0"/>
              <a:t>And these can be put in any directory, making it possible to create </a:t>
            </a:r>
            <a:r>
              <a:rPr lang="en-US" sz="2800" smtClean="0">
                <a:solidFill>
                  <a:srgbClr val="FFFF00"/>
                </a:solidFill>
              </a:rPr>
              <a:t>not only trees but directory graph also. </a:t>
            </a:r>
          </a:p>
          <a:p>
            <a:pPr algn="just">
              <a:buFont typeface="Wingdings" pitchFamily="2" charset="2"/>
              <a:buChar char="Ø"/>
            </a:pPr>
            <a:r>
              <a:rPr lang="en-US" sz="2800" smtClean="0"/>
              <a:t>The deference between tree structure and graph structure is important.</a:t>
            </a:r>
          </a:p>
          <a:p>
            <a:pPr algn="just">
              <a:buFont typeface="Wingdings" pitchFamily="2" charset="2"/>
              <a:buChar char="Ø"/>
            </a:pPr>
            <a:r>
              <a:rPr lang="en-US" sz="2800" smtClean="0">
                <a:solidFill>
                  <a:srgbClr val="FFFF00"/>
                </a:solidFill>
              </a:rPr>
              <a:t>One of the</a:t>
            </a:r>
            <a:r>
              <a:rPr lang="en-US" sz="2800" smtClean="0"/>
              <a:t> difficulty can be seen from the aspect of nature difficulty. </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200" dirty="0" smtClean="0"/>
              <a:t>2. The Directory service </a:t>
            </a:r>
            <a:endParaRPr lang="en-US" sz="3200" dirty="0"/>
          </a:p>
        </p:txBody>
      </p:sp>
      <p:sp>
        <p:nvSpPr>
          <p:cNvPr id="3" name="Content Placeholder 2"/>
          <p:cNvSpPr>
            <a:spLocks noGrp="1"/>
          </p:cNvSpPr>
          <p:nvPr>
            <p:ph idx="1"/>
          </p:nvPr>
        </p:nvSpPr>
        <p:spPr/>
        <p:txBody>
          <a:bodyPr/>
          <a:lstStyle/>
          <a:p>
            <a:pPr algn="just">
              <a:buFont typeface="Wingdings" pitchFamily="2" charset="2"/>
              <a:buChar char="Ø"/>
            </a:pPr>
            <a:r>
              <a:rPr lang="en-US" sz="2800" smtClean="0"/>
              <a:t>Which has been shown in previous slide in figure(b) (Graph structure).</a:t>
            </a:r>
          </a:p>
          <a:p>
            <a:pPr algn="just">
              <a:buFont typeface="Wingdings" pitchFamily="2" charset="2"/>
              <a:buChar char="Ø"/>
            </a:pPr>
            <a:r>
              <a:rPr lang="en-US" sz="2800" smtClean="0"/>
              <a:t>In this figure directory </a:t>
            </a:r>
            <a:r>
              <a:rPr lang="en-US" sz="2800" smtClean="0">
                <a:solidFill>
                  <a:srgbClr val="FFFF00"/>
                </a:solidFill>
              </a:rPr>
              <a:t>D has a link to directory B</a:t>
            </a:r>
            <a:r>
              <a:rPr lang="en-US" sz="2800" smtClean="0"/>
              <a:t>. The problem occurs when </a:t>
            </a:r>
            <a:r>
              <a:rPr lang="en-US" sz="2800" smtClean="0">
                <a:solidFill>
                  <a:srgbClr val="FFFF00"/>
                </a:solidFill>
              </a:rPr>
              <a:t>link from A to B is removed</a:t>
            </a:r>
            <a:r>
              <a:rPr lang="en-US" sz="2800" smtClean="0"/>
              <a:t>. </a:t>
            </a:r>
          </a:p>
          <a:p>
            <a:pPr algn="just">
              <a:buFont typeface="Wingdings" pitchFamily="2" charset="2"/>
              <a:buChar char="Ø"/>
            </a:pPr>
            <a:r>
              <a:rPr lang="en-US" sz="2800" smtClean="0">
                <a:solidFill>
                  <a:srgbClr val="FFFF00"/>
                </a:solidFill>
              </a:rPr>
              <a:t>In tree structure it is like if directory is empty then link can be removed means can be deleted so there is no problem.</a:t>
            </a:r>
          </a:p>
          <a:p>
            <a:pPr algn="just">
              <a:buFont typeface="Wingdings" pitchFamily="2" charset="2"/>
              <a:buChar char="Ø"/>
            </a:pPr>
            <a:r>
              <a:rPr lang="en-US" sz="2800" smtClean="0">
                <a:solidFill>
                  <a:srgbClr val="FFFF00"/>
                </a:solidFill>
              </a:rPr>
              <a:t>But in graph a link can be removed if at list one other link is present.</a:t>
            </a:r>
            <a:r>
              <a:rPr lang="en-US" sz="2800" smtClean="0"/>
              <a:t>  </a:t>
            </a:r>
          </a:p>
          <a:p>
            <a:pPr algn="just">
              <a:buFont typeface="Wingdings" pitchFamily="2" charset="2"/>
              <a:buChar char="Ø"/>
            </a:pPr>
            <a:endParaRPr lang="en-US" sz="2800" smtClean="0"/>
          </a:p>
          <a:p>
            <a:pPr algn="just">
              <a:buFont typeface="Wingdings" pitchFamily="2" charset="2"/>
              <a:buChar char="Ø"/>
            </a:pPr>
            <a:endParaRPr lang="en-US" sz="2800" smtClean="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200" dirty="0" smtClean="0"/>
              <a:t>2. The Directory service </a:t>
            </a:r>
            <a:endParaRPr lang="en-US" sz="3200" dirty="0"/>
          </a:p>
        </p:txBody>
      </p:sp>
      <p:sp>
        <p:nvSpPr>
          <p:cNvPr id="3" name="Content Placeholder 2"/>
          <p:cNvSpPr>
            <a:spLocks noGrp="1"/>
          </p:cNvSpPr>
          <p:nvPr>
            <p:ph idx="1"/>
          </p:nvPr>
        </p:nvSpPr>
        <p:spPr>
          <a:xfrm>
            <a:off x="457200" y="1600200"/>
            <a:ext cx="8229600" cy="5029200"/>
          </a:xfrm>
        </p:spPr>
        <p:txBody>
          <a:bodyPr/>
          <a:lstStyle/>
          <a:p>
            <a:pPr algn="just">
              <a:buFont typeface="Wingdings" pitchFamily="2" charset="2"/>
              <a:buChar char="Ø"/>
            </a:pPr>
            <a:r>
              <a:rPr lang="en-US" sz="2800" smtClean="0"/>
              <a:t>After the link from A to B is removed, </a:t>
            </a:r>
            <a:r>
              <a:rPr lang="en-US" sz="2800" smtClean="0">
                <a:solidFill>
                  <a:srgbClr val="FFFF00"/>
                </a:solidFill>
              </a:rPr>
              <a:t>B’s reference count reduces to 1 from 2</a:t>
            </a:r>
            <a:r>
              <a:rPr lang="en-US" sz="2800" smtClean="0"/>
              <a:t>, which on paper is </a:t>
            </a:r>
            <a:r>
              <a:rPr lang="en-US" sz="2800" smtClean="0">
                <a:solidFill>
                  <a:srgbClr val="FFFF00"/>
                </a:solidFill>
              </a:rPr>
              <a:t>still fine</a:t>
            </a:r>
            <a:r>
              <a:rPr lang="en-US" sz="2800" smtClean="0"/>
              <a:t>, </a:t>
            </a:r>
            <a:r>
              <a:rPr lang="en-US" sz="2800" smtClean="0">
                <a:solidFill>
                  <a:srgbClr val="FFFF00"/>
                </a:solidFill>
              </a:rPr>
              <a:t>but </a:t>
            </a:r>
            <a:r>
              <a:rPr lang="en-US" sz="2800" smtClean="0"/>
              <a:t>what will happen is </a:t>
            </a:r>
            <a:r>
              <a:rPr lang="en-US" sz="2800" smtClean="0">
                <a:solidFill>
                  <a:srgbClr val="FFFF00"/>
                </a:solidFill>
              </a:rPr>
              <a:t>directories B, D, and E, and all their files are orphans.</a:t>
            </a:r>
          </a:p>
          <a:p>
            <a:pPr algn="just">
              <a:buFont typeface="Wingdings" pitchFamily="2" charset="2"/>
              <a:buChar char="Ø"/>
            </a:pPr>
            <a:r>
              <a:rPr lang="en-US" sz="2800" smtClean="0">
                <a:solidFill>
                  <a:srgbClr val="FFFF00"/>
                </a:solidFill>
              </a:rPr>
              <a:t>This problem(orphons) will also be there on centralized system as well</a:t>
            </a:r>
            <a:r>
              <a:rPr lang="en-US" sz="2800" smtClean="0"/>
              <a:t> if graph structure has been employed, </a:t>
            </a:r>
            <a:r>
              <a:rPr lang="en-US" sz="2800" smtClean="0">
                <a:solidFill>
                  <a:srgbClr val="FFFF00"/>
                </a:solidFill>
              </a:rPr>
              <a:t>but it is more severe on distributed system</a:t>
            </a:r>
            <a:r>
              <a:rPr lang="en-US" sz="2800" smtClean="0"/>
              <a:t> because on centralized one all orphan directories are at least on single machine so locating is still easy, </a:t>
            </a:r>
            <a:r>
              <a:rPr lang="en-US" sz="2800" smtClean="0">
                <a:solidFill>
                  <a:srgbClr val="FFFF00"/>
                </a:solidFill>
              </a:rPr>
              <a:t>but on distributed they might be on different - different machine so it is more severe so difficulty is understandable.  </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200" dirty="0" smtClean="0"/>
              <a:t>2. The Directory service </a:t>
            </a:r>
            <a:endParaRPr lang="en-US" sz="3200" dirty="0"/>
          </a:p>
        </p:txBody>
      </p:sp>
      <p:sp>
        <p:nvSpPr>
          <p:cNvPr id="3" name="Content Placeholder 2"/>
          <p:cNvSpPr>
            <a:spLocks noGrp="1"/>
          </p:cNvSpPr>
          <p:nvPr>
            <p:ph idx="1"/>
          </p:nvPr>
        </p:nvSpPr>
        <p:spPr/>
        <p:txBody>
          <a:bodyPr/>
          <a:lstStyle/>
          <a:p>
            <a:pPr algn="just">
              <a:buFont typeface="Wingdings" pitchFamily="2" charset="2"/>
              <a:buChar char="Ø"/>
            </a:pPr>
            <a:r>
              <a:rPr lang="en-US" sz="2800" smtClean="0"/>
              <a:t>Another key design issue in designing distributed file system is </a:t>
            </a:r>
            <a:r>
              <a:rPr lang="en-US" sz="2800" smtClean="0">
                <a:solidFill>
                  <a:srgbClr val="FFFF00"/>
                </a:solidFill>
              </a:rPr>
              <a:t>that clients have the same view(figure (b)) of file system or different-different  views (figure (c))are allowed. </a:t>
            </a:r>
          </a:p>
          <a:p>
            <a:pPr algn="just">
              <a:buFont typeface="Wingdings" pitchFamily="2" charset="2"/>
              <a:buChar char="Ø"/>
            </a:pPr>
            <a:r>
              <a:rPr lang="en-US" sz="2800" smtClean="0"/>
              <a:t>Views have been shown in </a:t>
            </a:r>
            <a:r>
              <a:rPr lang="en-US" sz="2800" smtClean="0">
                <a:solidFill>
                  <a:srgbClr val="FFFF00"/>
                </a:solidFill>
              </a:rPr>
              <a:t>next slide</a:t>
            </a:r>
            <a:r>
              <a:rPr lang="en-US" sz="2800" smtClean="0"/>
              <a:t>.</a:t>
            </a:r>
          </a:p>
          <a:p>
            <a:pPr algn="just">
              <a:buFont typeface="Wingdings" pitchFamily="2" charset="2"/>
              <a:buChar char="Ø"/>
            </a:pPr>
            <a:r>
              <a:rPr lang="en-US" sz="2800" smtClean="0">
                <a:solidFill>
                  <a:srgbClr val="FFFF00"/>
                </a:solidFill>
              </a:rPr>
              <a:t>If same view is there</a:t>
            </a:r>
            <a:r>
              <a:rPr lang="en-US" sz="2800" smtClean="0"/>
              <a:t> then valid path on one machine is </a:t>
            </a:r>
            <a:r>
              <a:rPr lang="en-US" sz="2800" smtClean="0">
                <a:solidFill>
                  <a:srgbClr val="FFFF00"/>
                </a:solidFill>
              </a:rPr>
              <a:t>also valid on another machine as well</a:t>
            </a:r>
            <a:r>
              <a:rPr lang="en-US" sz="2800" smtClean="0"/>
              <a:t>. </a:t>
            </a:r>
          </a:p>
          <a:p>
            <a:pPr algn="just">
              <a:buFont typeface="Wingdings" pitchFamily="2" charset="2"/>
              <a:buChar char="Ø"/>
            </a:pPr>
            <a:r>
              <a:rPr lang="en-US" sz="2800" smtClean="0"/>
              <a:t>But </a:t>
            </a:r>
            <a:r>
              <a:rPr lang="en-US" sz="2800" smtClean="0">
                <a:solidFill>
                  <a:srgbClr val="FFFF00"/>
                </a:solidFill>
              </a:rPr>
              <a:t>if different-different views are allowed</a:t>
            </a:r>
            <a:r>
              <a:rPr lang="en-US" sz="2800" smtClean="0"/>
              <a:t> then valid path on one machine </a:t>
            </a:r>
            <a:r>
              <a:rPr lang="en-US" sz="2800" smtClean="0">
                <a:solidFill>
                  <a:srgbClr val="FFFF00"/>
                </a:solidFill>
              </a:rPr>
              <a:t>is not valid on another</a:t>
            </a:r>
            <a:r>
              <a:rPr lang="en-US" sz="2800" smtClean="0"/>
              <a:t>.  </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200" dirty="0" smtClean="0"/>
              <a:t>2. The Directory service </a:t>
            </a:r>
            <a:endParaRPr lang="en-US" sz="3200" dirty="0"/>
          </a:p>
        </p:txBody>
      </p:sp>
      <p:pic>
        <p:nvPicPr>
          <p:cNvPr id="103427" name="Content Placeholder 3" descr="scan0022.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09600" y="1219200"/>
            <a:ext cx="7696200" cy="5410200"/>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3600" dirty="0" smtClean="0"/>
              <a:t>The Workstation Model Continue……..</a:t>
            </a:r>
            <a:endParaRPr lang="en-US" sz="3600" dirty="0"/>
          </a:p>
        </p:txBody>
      </p:sp>
      <p:sp>
        <p:nvSpPr>
          <p:cNvPr id="3" name="Content Placeholder 2"/>
          <p:cNvSpPr>
            <a:spLocks noGrp="1"/>
          </p:cNvSpPr>
          <p:nvPr>
            <p:ph idx="1"/>
          </p:nvPr>
        </p:nvSpPr>
        <p:spPr/>
        <p:txBody>
          <a:bodyPr/>
          <a:lstStyle/>
          <a:p>
            <a:pPr algn="just">
              <a:buFont typeface="Wingdings" pitchFamily="2" charset="2"/>
              <a:buChar char="Ø"/>
              <a:defRPr/>
            </a:pPr>
            <a:r>
              <a:rPr lang="en-US" sz="2800" dirty="0" smtClean="0"/>
              <a:t>This model of Distributed System(Diskless) is useful for several reasons.</a:t>
            </a:r>
          </a:p>
          <a:p>
            <a:pPr algn="just">
              <a:buFont typeface="Wingdings" pitchFamily="2" charset="2"/>
              <a:buNone/>
              <a:defRPr/>
            </a:pPr>
            <a:r>
              <a:rPr lang="en-US" sz="2800" dirty="0" smtClean="0"/>
              <a:t>		1. Having the large number of workstations with disks which are small, slow is typically much more expensive than having one or more file servers equipped with huge, fast disks and accessed over the LAN. </a:t>
            </a:r>
          </a:p>
          <a:p>
            <a:pPr algn="just">
              <a:buFont typeface="Wingdings" pitchFamily="2" charset="2"/>
              <a:buNone/>
              <a:defRPr/>
            </a:pPr>
            <a:r>
              <a:rPr lang="en-US" sz="2800" dirty="0" smtClean="0"/>
              <a:t>		2. Popular because of its ease of maintenance…..</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200" dirty="0" smtClean="0"/>
              <a:t>Synchronization In Distributed System</a:t>
            </a:r>
            <a:endParaRPr lang="en-US" sz="3200" dirty="0"/>
          </a:p>
        </p:txBody>
      </p:sp>
      <p:sp>
        <p:nvSpPr>
          <p:cNvPr id="3" name="Content Placeholder 2"/>
          <p:cNvSpPr>
            <a:spLocks noGrp="1"/>
          </p:cNvSpPr>
          <p:nvPr>
            <p:ph idx="1"/>
          </p:nvPr>
        </p:nvSpPr>
        <p:spPr>
          <a:xfrm>
            <a:off x="457200" y="1600200"/>
            <a:ext cx="8229600" cy="5105400"/>
          </a:xfrm>
        </p:spPr>
        <p:txBody>
          <a:bodyPr/>
          <a:lstStyle/>
          <a:p>
            <a:pPr algn="just">
              <a:buFont typeface="Wingdings" pitchFamily="2" charset="2"/>
              <a:buChar char="Ø"/>
            </a:pPr>
            <a:r>
              <a:rPr lang="en-US" sz="2800" smtClean="0">
                <a:solidFill>
                  <a:srgbClr val="FFFF00"/>
                </a:solidFill>
              </a:rPr>
              <a:t>Synchronization in distributed system is more complicated than centralized one</a:t>
            </a:r>
            <a:r>
              <a:rPr lang="en-US" sz="2800" smtClean="0"/>
              <a:t> because synchronization has to do with time that means event A occur before event B or vice versa. </a:t>
            </a:r>
          </a:p>
          <a:p>
            <a:pPr algn="just">
              <a:buFont typeface="Wingdings" pitchFamily="2" charset="2"/>
              <a:buChar char="Ø"/>
            </a:pPr>
            <a:r>
              <a:rPr lang="en-US" sz="2800" smtClean="0"/>
              <a:t>So </a:t>
            </a:r>
            <a:r>
              <a:rPr lang="en-US" sz="2800" smtClean="0">
                <a:solidFill>
                  <a:srgbClr val="FFFF00"/>
                </a:solidFill>
              </a:rPr>
              <a:t>if two processes are interacting on the same machine then there is no problem because both processes are following the same clock time</a:t>
            </a:r>
            <a:r>
              <a:rPr lang="en-US" sz="2800" smtClean="0"/>
              <a:t> but that is not the same case </a:t>
            </a:r>
            <a:r>
              <a:rPr lang="en-US" sz="2800" smtClean="0">
                <a:solidFill>
                  <a:srgbClr val="FFFF00"/>
                </a:solidFill>
              </a:rPr>
              <a:t>with distributed systems</a:t>
            </a:r>
            <a:r>
              <a:rPr lang="en-US" sz="2800" smtClean="0"/>
              <a:t>. </a:t>
            </a:r>
          </a:p>
          <a:p>
            <a:pPr algn="just">
              <a:buFont typeface="Wingdings" pitchFamily="2" charset="2"/>
              <a:buChar char="Ø"/>
            </a:pPr>
            <a:r>
              <a:rPr lang="en-US" sz="2800" smtClean="0">
                <a:solidFill>
                  <a:srgbClr val="FFFF00"/>
                </a:solidFill>
              </a:rPr>
              <a:t>Because there are many machines present</a:t>
            </a:r>
            <a:r>
              <a:rPr lang="en-US" sz="2800" smtClean="0"/>
              <a:t> which do not share same memory and one process might be running on one machine and another on other machine.</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200" dirty="0" smtClean="0"/>
              <a:t>Synchronization In Distributed System</a:t>
            </a:r>
            <a:endParaRPr lang="en-US" sz="3200" dirty="0"/>
          </a:p>
        </p:txBody>
      </p:sp>
      <p:sp>
        <p:nvSpPr>
          <p:cNvPr id="3" name="Content Placeholder 2"/>
          <p:cNvSpPr>
            <a:spLocks noGrp="1"/>
          </p:cNvSpPr>
          <p:nvPr>
            <p:ph idx="1"/>
          </p:nvPr>
        </p:nvSpPr>
        <p:spPr>
          <a:xfrm>
            <a:off x="457200" y="1600200"/>
            <a:ext cx="8229600" cy="5105400"/>
          </a:xfrm>
        </p:spPr>
        <p:txBody>
          <a:bodyPr/>
          <a:lstStyle/>
          <a:p>
            <a:pPr algn="just">
              <a:buFont typeface="Wingdings" pitchFamily="2" charset="2"/>
              <a:buChar char="Ø"/>
            </a:pPr>
            <a:r>
              <a:rPr lang="en-US" sz="2800" smtClean="0">
                <a:solidFill>
                  <a:srgbClr val="FFFF00"/>
                </a:solidFill>
              </a:rPr>
              <a:t>So here it is bit more difficult to achieve synchronization</a:t>
            </a:r>
            <a:r>
              <a:rPr lang="en-US" sz="2800" smtClean="0"/>
              <a:t>. Because all processes follow their </a:t>
            </a:r>
            <a:r>
              <a:rPr lang="en-US" sz="2800" smtClean="0">
                <a:solidFill>
                  <a:srgbClr val="FFFF00"/>
                </a:solidFill>
              </a:rPr>
              <a:t>local clocks. Which is some thing obvious!</a:t>
            </a:r>
          </a:p>
          <a:p>
            <a:pPr algn="just">
              <a:buFont typeface="Wingdings" pitchFamily="2" charset="2"/>
              <a:buChar char="Ø"/>
            </a:pPr>
            <a:r>
              <a:rPr lang="en-US" sz="2800" smtClean="0"/>
              <a:t>To understand this </a:t>
            </a:r>
            <a:r>
              <a:rPr lang="en-US" sz="2800" smtClean="0">
                <a:solidFill>
                  <a:srgbClr val="FFFF00"/>
                </a:solidFill>
              </a:rPr>
              <a:t>imagine the following situation</a:t>
            </a:r>
            <a:r>
              <a:rPr lang="en-US" sz="2800" smtClean="0"/>
              <a:t>.</a:t>
            </a:r>
          </a:p>
          <a:p>
            <a:pPr algn="just">
              <a:buFont typeface="Wingdings" pitchFamily="2" charset="2"/>
              <a:buChar char="Ø"/>
            </a:pPr>
            <a:r>
              <a:rPr lang="en-US" sz="2800" smtClean="0"/>
              <a:t>Suppose that </a:t>
            </a:r>
            <a:r>
              <a:rPr lang="en-US" sz="2800" smtClean="0">
                <a:solidFill>
                  <a:srgbClr val="FFFF00"/>
                </a:solidFill>
              </a:rPr>
              <a:t>on centralized system</a:t>
            </a:r>
            <a:r>
              <a:rPr lang="en-US" sz="2800" smtClean="0"/>
              <a:t> or on some PC </a:t>
            </a:r>
            <a:r>
              <a:rPr lang="en-US" sz="2800" smtClean="0">
                <a:solidFill>
                  <a:srgbClr val="FFFF00"/>
                </a:solidFill>
              </a:rPr>
              <a:t>editor for C program</a:t>
            </a:r>
            <a:r>
              <a:rPr lang="en-US" sz="2800" smtClean="0"/>
              <a:t> and </a:t>
            </a:r>
            <a:r>
              <a:rPr lang="en-US" sz="2800" smtClean="0">
                <a:solidFill>
                  <a:srgbClr val="FFFF00"/>
                </a:solidFill>
              </a:rPr>
              <a:t>compiler runs</a:t>
            </a:r>
            <a:r>
              <a:rPr lang="en-US" sz="2800" smtClean="0"/>
              <a:t> so here we do not have synchronization problem because say, output.o will have higher time than output.c since they both follow the same clock. And </a:t>
            </a:r>
            <a:r>
              <a:rPr lang="en-US" sz="2800" smtClean="0">
                <a:solidFill>
                  <a:srgbClr val="FFFF00"/>
                </a:solidFill>
              </a:rPr>
              <a:t>if output.c has higher time than output.o</a:t>
            </a:r>
            <a:r>
              <a:rPr lang="en-US" sz="2800" smtClean="0"/>
              <a:t> then </a:t>
            </a:r>
            <a:r>
              <a:rPr lang="en-US" sz="2800" smtClean="0">
                <a:solidFill>
                  <a:srgbClr val="FFFF00"/>
                </a:solidFill>
              </a:rPr>
              <a:t>compiler knows</a:t>
            </a:r>
            <a:r>
              <a:rPr lang="en-US" sz="2800" smtClean="0"/>
              <a:t> that </a:t>
            </a:r>
            <a:r>
              <a:rPr lang="en-US" sz="2800" smtClean="0">
                <a:solidFill>
                  <a:srgbClr val="FFFF00"/>
                </a:solidFill>
              </a:rPr>
              <a:t>output.c must have been modified so it needs to be recompiled. </a:t>
            </a:r>
          </a:p>
          <a:p>
            <a:pPr algn="just">
              <a:buFont typeface="Wingdings" pitchFamily="2" charset="2"/>
              <a:buChar char="Ø"/>
            </a:pPr>
            <a:endParaRPr lang="en-US" sz="2800" smtClean="0">
              <a:solidFill>
                <a:srgbClr val="FFFF00"/>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200" dirty="0" smtClean="0"/>
              <a:t>Synchronization In Distributed System</a:t>
            </a:r>
            <a:endParaRPr lang="en-US" sz="3200" dirty="0"/>
          </a:p>
        </p:txBody>
      </p:sp>
      <p:sp>
        <p:nvSpPr>
          <p:cNvPr id="3" name="Content Placeholder 2"/>
          <p:cNvSpPr>
            <a:spLocks noGrp="1"/>
          </p:cNvSpPr>
          <p:nvPr>
            <p:ph idx="1"/>
          </p:nvPr>
        </p:nvSpPr>
        <p:spPr/>
        <p:txBody>
          <a:bodyPr/>
          <a:lstStyle/>
          <a:p>
            <a:pPr>
              <a:buFont typeface="Wingdings" pitchFamily="2" charset="2"/>
              <a:buChar char="Ø"/>
            </a:pPr>
            <a:r>
              <a:rPr lang="en-US" sz="2800" smtClean="0"/>
              <a:t>But here in distributed system </a:t>
            </a:r>
            <a:r>
              <a:rPr lang="en-US" sz="2800" smtClean="0">
                <a:solidFill>
                  <a:srgbClr val="FFFF00"/>
                </a:solidFill>
              </a:rPr>
              <a:t>is not the same case</a:t>
            </a:r>
            <a:r>
              <a:rPr lang="en-US" sz="2800" smtClean="0"/>
              <a:t>.</a:t>
            </a:r>
          </a:p>
          <a:p>
            <a:pPr>
              <a:buFont typeface="Wingdings" pitchFamily="2" charset="2"/>
              <a:buChar char="Ø"/>
            </a:pPr>
            <a:r>
              <a:rPr lang="en-US" sz="2800" smtClean="0"/>
              <a:t>Consider the following figure.</a:t>
            </a:r>
          </a:p>
          <a:p>
            <a:pPr>
              <a:buFont typeface="Wingdings" pitchFamily="2" charset="2"/>
              <a:buNone/>
            </a:pPr>
            <a:endParaRPr lang="en-US" sz="2800" smtClean="0"/>
          </a:p>
          <a:p>
            <a:pPr>
              <a:buFont typeface="Wingdings" pitchFamily="2" charset="2"/>
              <a:buNone/>
            </a:pPr>
            <a:endParaRPr lang="en-US" sz="2800" smtClean="0"/>
          </a:p>
        </p:txBody>
      </p:sp>
      <p:pic>
        <p:nvPicPr>
          <p:cNvPr id="106502" name="Picture 6" descr="scan00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124200"/>
            <a:ext cx="6858000" cy="30241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200" dirty="0" smtClean="0"/>
              <a:t>Synchronization In Distributed System</a:t>
            </a:r>
            <a:endParaRPr lang="en-US" sz="3200" dirty="0"/>
          </a:p>
        </p:txBody>
      </p:sp>
      <p:sp>
        <p:nvSpPr>
          <p:cNvPr id="3" name="Content Placeholder 2"/>
          <p:cNvSpPr>
            <a:spLocks noGrp="1"/>
          </p:cNvSpPr>
          <p:nvPr>
            <p:ph idx="1"/>
          </p:nvPr>
        </p:nvSpPr>
        <p:spPr/>
        <p:txBody>
          <a:bodyPr/>
          <a:lstStyle/>
          <a:p>
            <a:pPr algn="just">
              <a:buFont typeface="Wingdings" pitchFamily="2" charset="2"/>
              <a:buChar char="Ø"/>
            </a:pPr>
            <a:r>
              <a:rPr lang="en-US" sz="2800" smtClean="0"/>
              <a:t>U can see that on </a:t>
            </a:r>
            <a:r>
              <a:rPr lang="en-US" sz="2800" smtClean="0">
                <a:solidFill>
                  <a:srgbClr val="FFFF00"/>
                </a:solidFill>
              </a:rPr>
              <a:t>one machine editor runs and on other compiler runs.</a:t>
            </a:r>
          </a:p>
          <a:p>
            <a:pPr algn="just">
              <a:buFont typeface="Wingdings" pitchFamily="2" charset="2"/>
              <a:buChar char="Ø"/>
            </a:pPr>
            <a:r>
              <a:rPr lang="en-US" sz="2800" smtClean="0"/>
              <a:t>U can also see that </a:t>
            </a:r>
            <a:r>
              <a:rPr lang="en-US" sz="2800" smtClean="0">
                <a:solidFill>
                  <a:srgbClr val="FFFF00"/>
                </a:solidFill>
              </a:rPr>
              <a:t>output.c has been created or has been modified after the output.o</a:t>
            </a:r>
            <a:r>
              <a:rPr lang="en-US" sz="2800" smtClean="0"/>
              <a:t> had been created. </a:t>
            </a:r>
            <a:r>
              <a:rPr lang="en-US" sz="2800" smtClean="0">
                <a:solidFill>
                  <a:srgbClr val="FFFF00"/>
                </a:solidFill>
              </a:rPr>
              <a:t>But since output.c has been assigned time lesser than output.o because clock on that machine runs bit slower than the machine on which compiler runs.</a:t>
            </a:r>
            <a:r>
              <a:rPr lang="en-US" sz="2800" smtClean="0"/>
              <a:t> So </a:t>
            </a:r>
            <a:r>
              <a:rPr lang="en-US" sz="2800" smtClean="0">
                <a:solidFill>
                  <a:srgbClr val="FFFF00"/>
                </a:solidFill>
              </a:rPr>
              <a:t>compiler will not recompile</a:t>
            </a:r>
            <a:r>
              <a:rPr lang="en-US" sz="2800" smtClean="0"/>
              <a:t> the modified source file and programmer  will go crazy finding </a:t>
            </a:r>
            <a:r>
              <a:rPr lang="en-US" sz="2800" smtClean="0">
                <a:solidFill>
                  <a:srgbClr val="FFFF00"/>
                </a:solidFill>
              </a:rPr>
              <a:t>what is wrong with code.  </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200" dirty="0" smtClean="0"/>
              <a:t>Synchronization In Distributed System</a:t>
            </a:r>
            <a:endParaRPr lang="en-US" sz="3200" dirty="0"/>
          </a:p>
        </p:txBody>
      </p:sp>
      <p:sp>
        <p:nvSpPr>
          <p:cNvPr id="3" name="Content Placeholder 2"/>
          <p:cNvSpPr>
            <a:spLocks noGrp="1"/>
          </p:cNvSpPr>
          <p:nvPr>
            <p:ph idx="1"/>
          </p:nvPr>
        </p:nvSpPr>
        <p:spPr>
          <a:xfrm>
            <a:off x="457200" y="1600200"/>
            <a:ext cx="8229600" cy="5105400"/>
          </a:xfrm>
        </p:spPr>
        <p:txBody>
          <a:bodyPr/>
          <a:lstStyle/>
          <a:p>
            <a:pPr algn="just">
              <a:buFont typeface="Wingdings" pitchFamily="2" charset="2"/>
              <a:buChar char="Ø"/>
            </a:pPr>
            <a:r>
              <a:rPr lang="en-US" sz="2800" smtClean="0"/>
              <a:t>So here we should opt for different technique.</a:t>
            </a:r>
          </a:p>
          <a:p>
            <a:pPr algn="just">
              <a:buFont typeface="Wingdings" pitchFamily="2" charset="2"/>
              <a:buChar char="Ø"/>
            </a:pPr>
            <a:r>
              <a:rPr lang="en-US" sz="2800" smtClean="0"/>
              <a:t>We will shortly discuss it but before that some basic terms we should see. </a:t>
            </a:r>
          </a:p>
          <a:p>
            <a:pPr algn="just">
              <a:buFont typeface="Wingdings" pitchFamily="2" charset="2"/>
              <a:buChar char="Ø"/>
            </a:pPr>
            <a:r>
              <a:rPr lang="en-US" sz="2800" smtClean="0">
                <a:solidFill>
                  <a:srgbClr val="FFFF00"/>
                </a:solidFill>
              </a:rPr>
              <a:t>Clock skew:  The difference in time values</a:t>
            </a:r>
            <a:r>
              <a:rPr lang="en-US" sz="2800" smtClean="0"/>
              <a:t>, crystals in different computers run at slightly different rates. Each computer has its own clock.</a:t>
            </a:r>
          </a:p>
          <a:p>
            <a:pPr algn="just">
              <a:buFont typeface="Wingdings" pitchFamily="2" charset="2"/>
              <a:buChar char="Ø"/>
            </a:pPr>
            <a:r>
              <a:rPr lang="en-US" sz="2800" smtClean="0">
                <a:solidFill>
                  <a:srgbClr val="FFFF00"/>
                </a:solidFill>
              </a:rPr>
              <a:t>Logical Clock: </a:t>
            </a:r>
            <a:r>
              <a:rPr lang="en-US" sz="2800" smtClean="0"/>
              <a:t>For certain class of algorithms, it is the </a:t>
            </a:r>
            <a:r>
              <a:rPr lang="en-US" sz="2800" smtClean="0">
                <a:solidFill>
                  <a:srgbClr val="FFFF00"/>
                </a:solidFill>
              </a:rPr>
              <a:t>internal consistency of clock that matters</a:t>
            </a:r>
            <a:r>
              <a:rPr lang="en-US" sz="2800" smtClean="0"/>
              <a:t>, </a:t>
            </a:r>
            <a:r>
              <a:rPr lang="en-US" sz="2800" smtClean="0">
                <a:solidFill>
                  <a:srgbClr val="FFFF00"/>
                </a:solidFill>
              </a:rPr>
              <a:t>not whether they are particularly close to the real time</a:t>
            </a:r>
            <a:r>
              <a:rPr lang="en-US" sz="2800" smtClean="0"/>
              <a:t>. For many purposes it is sufficient that all machines agree on same time. </a:t>
            </a:r>
            <a:r>
              <a:rPr lang="en-US" sz="2800" smtClean="0">
                <a:solidFill>
                  <a:srgbClr val="FFFF00"/>
                </a:solidFill>
              </a:rPr>
              <a:t>This is called logical clock</a:t>
            </a:r>
            <a:r>
              <a:rPr lang="en-US" sz="2800" smtClean="0"/>
              <a:t>.</a:t>
            </a:r>
            <a:endParaRPr lang="en-US" sz="2800" smtClean="0">
              <a:solidFill>
                <a:srgbClr val="FFFF00"/>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defRPr/>
            </a:pPr>
            <a:r>
              <a:rPr lang="en-US" sz="3200" dirty="0" smtClean="0"/>
              <a:t>Synchronization In Distributed System</a:t>
            </a:r>
            <a:endParaRPr lang="en-US" sz="3200" dirty="0"/>
          </a:p>
        </p:txBody>
      </p:sp>
      <p:sp>
        <p:nvSpPr>
          <p:cNvPr id="3" name="Content Placeholder 2"/>
          <p:cNvSpPr>
            <a:spLocks noGrp="1"/>
          </p:cNvSpPr>
          <p:nvPr>
            <p:ph idx="1"/>
          </p:nvPr>
        </p:nvSpPr>
        <p:spPr>
          <a:xfrm>
            <a:off x="457200" y="1600200"/>
            <a:ext cx="8229600" cy="5105400"/>
          </a:xfrm>
        </p:spPr>
        <p:txBody>
          <a:bodyPr/>
          <a:lstStyle/>
          <a:p>
            <a:pPr algn="just">
              <a:buFont typeface="Wingdings" pitchFamily="2" charset="2"/>
              <a:buChar char="Ø"/>
            </a:pPr>
            <a:r>
              <a:rPr lang="en-US" sz="2800" smtClean="0">
                <a:solidFill>
                  <a:srgbClr val="FFFF00"/>
                </a:solidFill>
              </a:rPr>
              <a:t>Physical Clock: </a:t>
            </a:r>
            <a:r>
              <a:rPr lang="en-US" sz="2800" smtClean="0"/>
              <a:t>When the additional constraint is present that the clock must not only be the same but also must not deviate from the real time, by more than a certain amount than clocks are called physical clocks.</a:t>
            </a:r>
          </a:p>
          <a:p>
            <a:pPr algn="just">
              <a:buFont typeface="Wingdings" pitchFamily="2" charset="2"/>
              <a:buChar char="Ø"/>
            </a:pPr>
            <a:r>
              <a:rPr lang="en-US" sz="2800" smtClean="0">
                <a:solidFill>
                  <a:srgbClr val="FFFF00"/>
                </a:solidFill>
              </a:rPr>
              <a:t>To Synchronize logical clocks, Lamport defined a relation called “happens before”.</a:t>
            </a:r>
          </a:p>
          <a:p>
            <a:pPr algn="just">
              <a:buFont typeface="Wingdings" pitchFamily="2" charset="2"/>
              <a:buChar char="Ø"/>
            </a:pPr>
            <a:r>
              <a:rPr lang="en-US" sz="2800" smtClean="0"/>
              <a:t>Here </a:t>
            </a:r>
            <a:r>
              <a:rPr lang="en-US" sz="2800" smtClean="0">
                <a:solidFill>
                  <a:srgbClr val="FFFF00"/>
                </a:solidFill>
              </a:rPr>
              <a:t>latent(Underlying) idea is that</a:t>
            </a:r>
            <a:r>
              <a:rPr lang="en-US" sz="2800" smtClean="0"/>
              <a:t> rather than </a:t>
            </a:r>
            <a:r>
              <a:rPr lang="en-US" sz="2800" smtClean="0">
                <a:solidFill>
                  <a:srgbClr val="FFFF00"/>
                </a:solidFill>
              </a:rPr>
              <a:t>time</a:t>
            </a:r>
            <a:r>
              <a:rPr lang="en-US" sz="2800" smtClean="0"/>
              <a:t> here </a:t>
            </a:r>
            <a:r>
              <a:rPr lang="en-US" sz="2800" smtClean="0">
                <a:solidFill>
                  <a:srgbClr val="FFFF00"/>
                </a:solidFill>
              </a:rPr>
              <a:t>we concern with whether event A occur before event B or not</a:t>
            </a:r>
            <a:r>
              <a:rPr lang="en-US" sz="2800" smtClean="0"/>
              <a:t> so that processes can be synchronized or cooperated in a  true sense.</a:t>
            </a:r>
          </a:p>
          <a:p>
            <a:pPr algn="just">
              <a:buFont typeface="Wingdings" pitchFamily="2" charset="2"/>
              <a:buChar char="Ø"/>
            </a:pPr>
            <a:endParaRPr lang="en-US" sz="2800" smtClean="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200" dirty="0" smtClean="0"/>
              <a:t>Synchronization In Distributed System</a:t>
            </a:r>
            <a:endParaRPr lang="en-US" sz="3200" dirty="0"/>
          </a:p>
        </p:txBody>
      </p:sp>
      <p:sp>
        <p:nvSpPr>
          <p:cNvPr id="3" name="Content Placeholder 2"/>
          <p:cNvSpPr>
            <a:spLocks noGrp="1"/>
          </p:cNvSpPr>
          <p:nvPr>
            <p:ph idx="1"/>
          </p:nvPr>
        </p:nvSpPr>
        <p:spPr>
          <a:xfrm>
            <a:off x="457200" y="1600200"/>
            <a:ext cx="8229600" cy="5029200"/>
          </a:xfrm>
        </p:spPr>
        <p:txBody>
          <a:bodyPr/>
          <a:lstStyle/>
          <a:p>
            <a:pPr algn="just">
              <a:buFont typeface="Wingdings" pitchFamily="2" charset="2"/>
              <a:buChar char="Ø"/>
            </a:pPr>
            <a:r>
              <a:rPr lang="en-US" sz="2800" smtClean="0">
                <a:solidFill>
                  <a:srgbClr val="FFFF00"/>
                </a:solidFill>
              </a:rPr>
              <a:t>So lamport’s algorithm says that as far as u follow this algorithm u will always find that clocks are logically synchronized so it will always state true that whether event A occur first or event B occur first</a:t>
            </a:r>
            <a:r>
              <a:rPr lang="en-US" sz="2800" smtClean="0"/>
              <a:t>. </a:t>
            </a:r>
          </a:p>
          <a:p>
            <a:pPr algn="just">
              <a:buFont typeface="Wingdings" pitchFamily="2" charset="2"/>
              <a:buChar char="Ø"/>
            </a:pPr>
            <a:r>
              <a:rPr lang="en-US" sz="2800" smtClean="0"/>
              <a:t>Here expression a     b is read as </a:t>
            </a:r>
            <a:r>
              <a:rPr lang="en-US" sz="2800" smtClean="0">
                <a:solidFill>
                  <a:srgbClr val="FFFF00"/>
                </a:solidFill>
              </a:rPr>
              <a:t>event a happens before event b.</a:t>
            </a:r>
          </a:p>
          <a:p>
            <a:pPr algn="just">
              <a:buFont typeface="Wingdings" pitchFamily="2" charset="2"/>
              <a:buChar char="Ø"/>
            </a:pPr>
            <a:r>
              <a:rPr lang="en-US" sz="2800" smtClean="0"/>
              <a:t>1. If a and b are the events in the same process, and event a occurs before event b then a     b is true.</a:t>
            </a:r>
          </a:p>
          <a:p>
            <a:pPr algn="just">
              <a:buFont typeface="Wingdings" pitchFamily="2" charset="2"/>
              <a:buChar char="Ø"/>
            </a:pPr>
            <a:r>
              <a:rPr lang="en-US" sz="2800" smtClean="0"/>
              <a:t>2. If a is the event of a message being sent by one process and b is the event of the message being received by another process then a     b is also true.</a:t>
            </a:r>
          </a:p>
          <a:p>
            <a:pPr algn="just">
              <a:buFont typeface="Wingdings" pitchFamily="2" charset="2"/>
              <a:buChar char="Ø"/>
            </a:pPr>
            <a:endParaRPr lang="en-US" sz="2800" smtClean="0"/>
          </a:p>
        </p:txBody>
      </p:sp>
      <p:cxnSp>
        <p:nvCxnSpPr>
          <p:cNvPr id="110596" name="Straight Arrow Connector 4"/>
          <p:cNvCxnSpPr>
            <a:cxnSpLocks noChangeShapeType="1"/>
          </p:cNvCxnSpPr>
          <p:nvPr/>
        </p:nvCxnSpPr>
        <p:spPr bwMode="auto">
          <a:xfrm>
            <a:off x="3733800" y="3706813"/>
            <a:ext cx="457200" cy="1587"/>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10597" name="Straight Arrow Connector 5"/>
          <p:cNvCxnSpPr>
            <a:cxnSpLocks noChangeShapeType="1"/>
          </p:cNvCxnSpPr>
          <p:nvPr/>
        </p:nvCxnSpPr>
        <p:spPr bwMode="auto">
          <a:xfrm>
            <a:off x="5867400" y="5029200"/>
            <a:ext cx="45720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10598" name="Straight Arrow Connector 6"/>
          <p:cNvCxnSpPr>
            <a:cxnSpLocks noChangeShapeType="1"/>
          </p:cNvCxnSpPr>
          <p:nvPr/>
        </p:nvCxnSpPr>
        <p:spPr bwMode="auto">
          <a:xfrm>
            <a:off x="5638800" y="6400800"/>
            <a:ext cx="45720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defRPr/>
            </a:pPr>
            <a:r>
              <a:rPr lang="en-US" sz="3200" dirty="0" smtClean="0"/>
              <a:t>Synchronization In Distributed System</a:t>
            </a:r>
            <a:endParaRPr lang="en-US" sz="3200" dirty="0"/>
          </a:p>
        </p:txBody>
      </p:sp>
      <p:sp>
        <p:nvSpPr>
          <p:cNvPr id="3" name="Content Placeholder 2"/>
          <p:cNvSpPr>
            <a:spLocks noGrp="1"/>
          </p:cNvSpPr>
          <p:nvPr>
            <p:ph idx="1"/>
          </p:nvPr>
        </p:nvSpPr>
        <p:spPr/>
        <p:txBody>
          <a:bodyPr/>
          <a:lstStyle/>
          <a:p>
            <a:pPr>
              <a:buFont typeface="Wingdings" pitchFamily="2" charset="2"/>
              <a:buChar char="Ø"/>
              <a:defRPr/>
            </a:pPr>
            <a:r>
              <a:rPr lang="en-US" sz="2800" dirty="0" smtClean="0"/>
              <a:t>Because message can not be received before it is sent, or even at the same time it is sent, since it takes a finite amount of time to arrive.</a:t>
            </a:r>
          </a:p>
          <a:p>
            <a:pPr>
              <a:buFont typeface="Wingdings" pitchFamily="2" charset="2"/>
              <a:buChar char="Ø"/>
              <a:defRPr/>
            </a:pPr>
            <a:r>
              <a:rPr lang="en-US" sz="2800" dirty="0" smtClean="0"/>
              <a:t>Consider figure in the next slide.</a:t>
            </a:r>
            <a:endParaRPr lang="en-US" sz="2800" smtClean="0"/>
          </a:p>
          <a:p>
            <a:pPr>
              <a:buFont typeface="Wingdings" pitchFamily="2" charset="2"/>
              <a:buChar char="Ø"/>
              <a:defRPr/>
            </a:pPr>
            <a:endParaRPr lang="en-US" sz="2800"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200" dirty="0" smtClean="0"/>
              <a:t>Synchronization In Distributed System</a:t>
            </a:r>
            <a:endParaRPr lang="en-US" sz="3200" dirty="0"/>
          </a:p>
        </p:txBody>
      </p:sp>
      <p:pic>
        <p:nvPicPr>
          <p:cNvPr id="112647" name="Picture 7" descr="scan0031"/>
          <p:cNvPicPr>
            <a:picLocks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627063" y="1600200"/>
            <a:ext cx="7889875" cy="4525963"/>
          </a:xfr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defRPr/>
            </a:pPr>
            <a:r>
              <a:rPr lang="en-US" sz="3200" dirty="0" smtClean="0"/>
              <a:t>Synchronization In Distributed System</a:t>
            </a:r>
            <a:endParaRPr lang="en-US" sz="3200" dirty="0"/>
          </a:p>
        </p:txBody>
      </p:sp>
      <p:sp>
        <p:nvSpPr>
          <p:cNvPr id="3" name="Content Placeholder 2"/>
          <p:cNvSpPr>
            <a:spLocks noGrp="1"/>
          </p:cNvSpPr>
          <p:nvPr>
            <p:ph idx="1"/>
          </p:nvPr>
        </p:nvSpPr>
        <p:spPr/>
        <p:txBody>
          <a:bodyPr/>
          <a:lstStyle/>
          <a:p>
            <a:pPr algn="just">
              <a:buFont typeface="Wingdings" pitchFamily="2" charset="2"/>
              <a:buChar char="Ø"/>
              <a:defRPr/>
            </a:pPr>
            <a:r>
              <a:rPr lang="en-US" sz="2800" dirty="0" smtClean="0"/>
              <a:t>Consider the three processes depicted in the figure(a).</a:t>
            </a:r>
          </a:p>
          <a:p>
            <a:pPr algn="just">
              <a:buFont typeface="Wingdings" pitchFamily="2" charset="2"/>
              <a:buChar char="Ø"/>
              <a:defRPr/>
            </a:pPr>
            <a:r>
              <a:rPr lang="en-US" sz="2800" dirty="0" smtClean="0"/>
              <a:t>The processes run on different machines, each with its on clock, running at its own speed.</a:t>
            </a:r>
          </a:p>
          <a:p>
            <a:pPr algn="just">
              <a:buFont typeface="Wingdings" pitchFamily="2" charset="2"/>
              <a:buChar char="Ø"/>
              <a:defRPr/>
            </a:pPr>
            <a:r>
              <a:rPr lang="en-US" sz="2800" dirty="0" smtClean="0"/>
              <a:t>U should also see that when on machine 0 time tick is 6 at that time on machine 1 time tick is 8 and on machine 2 it is 10. </a:t>
            </a:r>
            <a:r>
              <a:rPr lang="en-US" sz="2800" dirty="0" smtClean="0">
                <a:solidFill>
                  <a:srgbClr val="FFFF00"/>
                </a:solidFill>
              </a:rPr>
              <a:t>u can also consider 0,1 and 2 as processes here.</a:t>
            </a:r>
          </a:p>
          <a:p>
            <a:pPr algn="just">
              <a:buFont typeface="Wingdings" pitchFamily="2" charset="2"/>
              <a:buChar char="Ø"/>
              <a:defRPr/>
            </a:pPr>
            <a:r>
              <a:rPr lang="en-US" sz="2800" dirty="0" smtClean="0"/>
              <a:t>At time 6 process 0 sends message A to process 1. so here at tick 16 in process 1 it arrives means it takes 10 ticks to arrive. So no problem here sending process has lesser time than receiving process. </a:t>
            </a:r>
            <a:endParaRPr lang="en-US" sz="2800" dirty="0"/>
          </a:p>
        </p:txBody>
      </p:sp>
    </p:spTree>
  </p:cSld>
  <p:clrMapOvr>
    <a:masterClrMapping/>
  </p:clrMapOvr>
</p:sld>
</file>

<file path=ppt/theme/theme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Garamond"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Garamond" pitchFamily="18" charset="0"/>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Stream</Template>
  <TotalTime>2368</TotalTime>
  <Words>8758</Words>
  <Application>Microsoft Office PowerPoint</Application>
  <PresentationFormat>On-screen Show (4:3)</PresentationFormat>
  <Paragraphs>703</Paragraphs>
  <Slides>144</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144</vt:i4>
      </vt:variant>
    </vt:vector>
  </HeadingPairs>
  <TitlesOfParts>
    <vt:vector size="148" baseType="lpstr">
      <vt:lpstr>Garamond</vt:lpstr>
      <vt:lpstr>Arial</vt:lpstr>
      <vt:lpstr>Wingdings</vt:lpstr>
      <vt:lpstr>Stream</vt:lpstr>
      <vt:lpstr>PowerPoint Presentation</vt:lpstr>
      <vt:lpstr>Index</vt:lpstr>
      <vt:lpstr>System Models</vt:lpstr>
      <vt:lpstr>PowerPoint Presentation</vt:lpstr>
      <vt:lpstr>The Workstation Model </vt:lpstr>
      <vt:lpstr>The Workstation Model Continue……..</vt:lpstr>
      <vt:lpstr>The Workstation Model Continue……..</vt:lpstr>
      <vt:lpstr>The Workstation Model Continue……..</vt:lpstr>
      <vt:lpstr>The Workstation Model Continue……..</vt:lpstr>
      <vt:lpstr>The Workstation Model Continue……..</vt:lpstr>
      <vt:lpstr>The Workstation Model Continue……..</vt:lpstr>
      <vt:lpstr>The Workstation Model Continue……..</vt:lpstr>
      <vt:lpstr>PowerPoint Presentation</vt:lpstr>
      <vt:lpstr>PowerPoint Presentation</vt:lpstr>
      <vt:lpstr>The Workstation Model Continue……..</vt:lpstr>
      <vt:lpstr>The Workstation Model Continue……..</vt:lpstr>
      <vt:lpstr>The Workstation Model Continue……..</vt:lpstr>
      <vt:lpstr>The Workstation Model Continue……..</vt:lpstr>
      <vt:lpstr>The Workstation Model Continue……..</vt:lpstr>
      <vt:lpstr>The Workstation Model Continue……..</vt:lpstr>
      <vt:lpstr>The Workstation Model Continue……..</vt:lpstr>
      <vt:lpstr>PowerPoint Presentation</vt:lpstr>
      <vt:lpstr>The Processor Pool Model</vt:lpstr>
      <vt:lpstr>A system based on the processor pool model</vt:lpstr>
      <vt:lpstr>The Processor Pool Model continue…….</vt:lpstr>
      <vt:lpstr>The Processor Pool Model continue…….</vt:lpstr>
      <vt:lpstr>The Processor Pool Model continue…….</vt:lpstr>
      <vt:lpstr>The Processor Pool Model continue…….</vt:lpstr>
      <vt:lpstr>The Processor Pool Model continue…….</vt:lpstr>
      <vt:lpstr>The Processor Pool Model continue…….</vt:lpstr>
      <vt:lpstr>The Processor Pool Model continue…….</vt:lpstr>
      <vt:lpstr>A Hybrid Model</vt:lpstr>
      <vt:lpstr>A Hybrid Model Continue…….</vt:lpstr>
      <vt:lpstr>Processor Allocation</vt:lpstr>
      <vt:lpstr>Processor Allocation Continue…….</vt:lpstr>
      <vt:lpstr>Processor Allocation Continue…….</vt:lpstr>
      <vt:lpstr>Design issues for processor allocation algorithms</vt:lpstr>
      <vt:lpstr>1. Deterministic versus Heuristic algorithm </vt:lpstr>
      <vt:lpstr>1. Deterministic versus Heuristic algorithm continue….</vt:lpstr>
      <vt:lpstr>2. Centralized versus Distributed algorithm continue…</vt:lpstr>
      <vt:lpstr>3.Optimal versus Suboptimal algorithm</vt:lpstr>
      <vt:lpstr>4.Local versus Global algorithm</vt:lpstr>
      <vt:lpstr>4.Local versus Global algorithm Continue……..</vt:lpstr>
      <vt:lpstr>5.Sender initiated versus Receiver initiated</vt:lpstr>
      <vt:lpstr>1. A Graph-Theoretic Deterministic Algorithm </vt:lpstr>
      <vt:lpstr>1. A Graph-Theoretic Deterministic Algorithm </vt:lpstr>
      <vt:lpstr>1. A Graph-Theoretic Deterministic Algorithm </vt:lpstr>
      <vt:lpstr>1. A Graph-Theoretic Deterministic Algorithm </vt:lpstr>
      <vt:lpstr>1. A Graph-Theoretic Deterministic Algorithm </vt:lpstr>
      <vt:lpstr>2. A Centralized Algorithm OR Up-Down Algorithm</vt:lpstr>
      <vt:lpstr>2. A Centralized Algorithm OR Up-Down Algorithm</vt:lpstr>
      <vt:lpstr>2. A Centralized Algorithm OR Up-Down Algorithm</vt:lpstr>
      <vt:lpstr>2. A Centralized Algorithm OR Up-Down Algorithm</vt:lpstr>
      <vt:lpstr>2. A Centralized Algorithm OR Up-Down Algorithm</vt:lpstr>
      <vt:lpstr>2. A Centralized Algorithm OR Up-Down Algorithm</vt:lpstr>
      <vt:lpstr>2. A Centralized Algorithm OR Up-Down Algorithm</vt:lpstr>
      <vt:lpstr>3.A Hierarchical Algorithm</vt:lpstr>
      <vt:lpstr>3.A Hierarchical Algorithm</vt:lpstr>
      <vt:lpstr>3.A Hierarchical Algorithm</vt:lpstr>
      <vt:lpstr>3.A Hierarchical Algorithm</vt:lpstr>
      <vt:lpstr>4.A sender initiated Distributed Algorithm</vt:lpstr>
      <vt:lpstr>4.A sender initiated Distributed Algorithm</vt:lpstr>
      <vt:lpstr>5.A receiver initiated Distributed Algorithm</vt:lpstr>
      <vt:lpstr>5.A receiver initiated Distributed Algorithm</vt:lpstr>
      <vt:lpstr>6. Bidding Algorithm</vt:lpstr>
      <vt:lpstr>6. Bidding Algorithm</vt:lpstr>
      <vt:lpstr>6. Bidding Algorithm</vt:lpstr>
      <vt:lpstr>6. Bidding Algorithm</vt:lpstr>
      <vt:lpstr>Distributed File System</vt:lpstr>
      <vt:lpstr>Distributed File System</vt:lpstr>
      <vt:lpstr>Distributed File System</vt:lpstr>
      <vt:lpstr>Distributed File System</vt:lpstr>
      <vt:lpstr>Distributed File System Design</vt:lpstr>
      <vt:lpstr>1.File service interface</vt:lpstr>
      <vt:lpstr>1.File service interface</vt:lpstr>
      <vt:lpstr>1.File service interface</vt:lpstr>
      <vt:lpstr>1.File service interface</vt:lpstr>
      <vt:lpstr>1.File service interface</vt:lpstr>
      <vt:lpstr>1.File service interface</vt:lpstr>
      <vt:lpstr>1.File service interface</vt:lpstr>
      <vt:lpstr>1.File service interface</vt:lpstr>
      <vt:lpstr>2. The Directory service </vt:lpstr>
      <vt:lpstr>2. The Directory service </vt:lpstr>
      <vt:lpstr>2. The Directory service </vt:lpstr>
      <vt:lpstr>2. The Directory service </vt:lpstr>
      <vt:lpstr>2. The Directory service </vt:lpstr>
      <vt:lpstr>2. The Directory service </vt:lpstr>
      <vt:lpstr>2. The Directory service </vt:lpstr>
      <vt:lpstr>2. The Directory service </vt:lpstr>
      <vt:lpstr>Synchronization In Distributed System</vt:lpstr>
      <vt:lpstr>Synchronization In Distributed System</vt:lpstr>
      <vt:lpstr>Synchronization In Distributed System</vt:lpstr>
      <vt:lpstr>Synchronization In Distributed System</vt:lpstr>
      <vt:lpstr>Synchronization In Distributed System</vt:lpstr>
      <vt:lpstr>Synchronization In Distributed System</vt:lpstr>
      <vt:lpstr>Synchronization In Distributed System</vt:lpstr>
      <vt:lpstr>Synchronization In Distributed System</vt:lpstr>
      <vt:lpstr>Synchronization In Distributed System</vt:lpstr>
      <vt:lpstr>Synchronization In Distributed System</vt:lpstr>
      <vt:lpstr>Synchronization In Distributed System</vt:lpstr>
      <vt:lpstr>Synchronization In Distributed System</vt:lpstr>
      <vt:lpstr>PowerPoint Presentation</vt:lpstr>
      <vt:lpstr>Parallel Processing: Basic concepts</vt:lpstr>
      <vt:lpstr>Continue…….</vt:lpstr>
      <vt:lpstr>Continue…….</vt:lpstr>
      <vt:lpstr>Continue…….</vt:lpstr>
      <vt:lpstr>Contrasting pipelining and data parallelism.  </vt:lpstr>
      <vt:lpstr> Processor organization for Parallel Computation </vt:lpstr>
      <vt:lpstr>This criteria are:</vt:lpstr>
      <vt:lpstr>This criteria are: Continue………….</vt:lpstr>
      <vt:lpstr>1. Mesh Networks</vt:lpstr>
      <vt:lpstr>1. Mesh Networks Continue…..</vt:lpstr>
      <vt:lpstr>1. Mesh Networks Continue…..</vt:lpstr>
      <vt:lpstr>2.Binary Tree Network</vt:lpstr>
      <vt:lpstr>2.Binary Tree Network continue….</vt:lpstr>
      <vt:lpstr>2.Binary Tree Network continue….</vt:lpstr>
      <vt:lpstr>3.Pyramid Network</vt:lpstr>
      <vt:lpstr>3.Pyramid Network Continue…..</vt:lpstr>
      <vt:lpstr>3.Pyramid Network Continue…</vt:lpstr>
      <vt:lpstr>3.Pyramid Network Continue…</vt:lpstr>
      <vt:lpstr>4.A 4 Dimensional Hypercube</vt:lpstr>
      <vt:lpstr>4.A 4 Dimensional Hypercube</vt:lpstr>
      <vt:lpstr>4.A 4 Dimensional Hypercube</vt:lpstr>
      <vt:lpstr>5.Butterfly Network</vt:lpstr>
      <vt:lpstr>5.Butterfly Network</vt:lpstr>
      <vt:lpstr>6.Shuffle-Exchange Network</vt:lpstr>
      <vt:lpstr>6.Shuffle-Exchange Network</vt:lpstr>
      <vt:lpstr>6.Shuffle-Exchange Network</vt:lpstr>
      <vt:lpstr>6.Shuffle-Exchange Network</vt:lpstr>
      <vt:lpstr>7.Hypertree Networks</vt:lpstr>
      <vt:lpstr>7.Hypertree Networks</vt:lpstr>
      <vt:lpstr>7.Hypertree Networks</vt:lpstr>
      <vt:lpstr>Odd-even transposition Sort</vt:lpstr>
      <vt:lpstr>Odd-even transposition Sort</vt:lpstr>
      <vt:lpstr>Algorithm</vt:lpstr>
      <vt:lpstr>Tracing</vt:lpstr>
      <vt:lpstr>Bitonic Merge</vt:lpstr>
      <vt:lpstr>Bitonic Merge</vt:lpstr>
      <vt:lpstr>Bitonic Merge</vt:lpstr>
      <vt:lpstr>Bitonic Merge</vt:lpstr>
      <vt:lpstr>Bitonic Merge</vt:lpstr>
      <vt:lpstr>Bitonic Merge</vt:lpstr>
      <vt:lpstr>Bitonic Merge</vt:lpstr>
      <vt:lpstr>Bitonic Merge</vt:lpstr>
    </vt:vector>
  </TitlesOfParts>
  <Company>Home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Processor Pool Model</dc:title>
  <dc:creator>Bhavesh</dc:creator>
  <cp:lastModifiedBy>Tech</cp:lastModifiedBy>
  <cp:revision>932</cp:revision>
  <dcterms:created xsi:type="dcterms:W3CDTF">2009-08-17T15:02:08Z</dcterms:created>
  <dcterms:modified xsi:type="dcterms:W3CDTF">2012-09-28T09:12:24Z</dcterms:modified>
</cp:coreProperties>
</file>